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319" r:id="rId3"/>
    <p:sldId id="257" r:id="rId4"/>
    <p:sldId id="258" r:id="rId5"/>
    <p:sldId id="259" r:id="rId6"/>
    <p:sldId id="260" r:id="rId7"/>
    <p:sldId id="261" r:id="rId8"/>
    <p:sldId id="262" r:id="rId9"/>
    <p:sldId id="320" r:id="rId10"/>
    <p:sldId id="263" r:id="rId11"/>
    <p:sldId id="264" r:id="rId12"/>
    <p:sldId id="265"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6" d="100"/>
          <a:sy n="96" d="100"/>
        </p:scale>
        <p:origin x="6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93C23-B9A3-49EE-91CB-804D15E8EC5B}" type="datetimeFigureOut">
              <a:rPr lang="en-US" smtClean="0"/>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D9DA3-0DF0-46EE-8716-0DD54BF8897C}" type="slidenum">
              <a:rPr lang="en-US" smtClean="0"/>
              <a:t>‹#›</a:t>
            </a:fld>
            <a:endParaRPr lang="en-US"/>
          </a:p>
        </p:txBody>
      </p:sp>
    </p:spTree>
    <p:extLst>
      <p:ext uri="{BB962C8B-B14F-4D97-AF65-F5344CB8AC3E}">
        <p14:creationId xmlns:p14="http://schemas.microsoft.com/office/powerpoint/2010/main" val="161712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3a3cc812b2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3a3cc812b2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a3cc812b2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3a3cc812b2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3a3cc812b2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3a3cc812b2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3a3cc812b2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3a3cc812b2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3aae04873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3aae04873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3a3cc812b2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3a3cc812b2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a3cc812b2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a3cc812b2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3aae04873e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3aae04873e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3a3cc812b2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3a3cc812b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3aae04873e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3aae04873e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3a3cc812b2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3a3cc812b2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a3cc812b2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a3cc812b2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3aae04873e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3aae04873e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3aae04873e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3aae04873e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582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3aae04873e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3aae04873e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3a3cc812b2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3a3cc812b2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67D5-5005-0592-5138-CCE283F7C7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1279B6-F760-F109-59FB-E665A93AA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104113-37ED-B359-019F-47518F05A6D2}"/>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5" name="Footer Placeholder 4">
            <a:extLst>
              <a:ext uri="{FF2B5EF4-FFF2-40B4-BE49-F238E27FC236}">
                <a16:creationId xmlns:a16="http://schemas.microsoft.com/office/drawing/2014/main" id="{42618CAC-CE50-6335-11F9-899D171F7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CFBC4D-380C-9E72-5AEE-54C5518741B7}"/>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2585846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5A0D-6E13-75F2-FD47-88933C954E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719D2D-E90D-825C-7EFB-05DF26E2B5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81C153-7586-4C38-4AE0-D402ABF9F1BC}"/>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5" name="Footer Placeholder 4">
            <a:extLst>
              <a:ext uri="{FF2B5EF4-FFF2-40B4-BE49-F238E27FC236}">
                <a16:creationId xmlns:a16="http://schemas.microsoft.com/office/drawing/2014/main" id="{E8254F39-2C9E-26B4-7E06-BEECEC349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97986-4A1F-B4E5-890E-97F890C18FE8}"/>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2779578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C13F12-3D46-D509-DE59-7F27DABAE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367397-1B53-EB88-3C0E-93696D930C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14CA3B-79D2-8061-3D4C-71172FA65ACF}"/>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5" name="Footer Placeholder 4">
            <a:extLst>
              <a:ext uri="{FF2B5EF4-FFF2-40B4-BE49-F238E27FC236}">
                <a16:creationId xmlns:a16="http://schemas.microsoft.com/office/drawing/2014/main" id="{C16F54C8-FBF3-911B-A35D-2C4062751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9E6E0-0B83-97E8-380E-1978DFC68911}"/>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76134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67" y="0"/>
            <a:ext cx="12192333" cy="5864133"/>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415600" y="719633"/>
            <a:ext cx="11360800" cy="17100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2" name="Google Shape;12;p2"/>
          <p:cNvSpPr txBox="1">
            <a:spLocks noGrp="1"/>
          </p:cNvSpPr>
          <p:nvPr>
            <p:ph type="subTitle" idx="1"/>
          </p:nvPr>
        </p:nvSpPr>
        <p:spPr>
          <a:xfrm>
            <a:off x="415600" y="2504747"/>
            <a:ext cx="5656800" cy="984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2133">
                <a:solidFill>
                  <a:schemeClr val="lt2"/>
                </a:solidFill>
              </a:defRPr>
            </a:lvl1pPr>
            <a:lvl2pPr lvl="1">
              <a:lnSpc>
                <a:spcPct val="100000"/>
              </a:lnSpc>
              <a:spcBef>
                <a:spcPts val="0"/>
              </a:spcBef>
              <a:spcAft>
                <a:spcPts val="0"/>
              </a:spcAft>
              <a:buClr>
                <a:schemeClr val="lt2"/>
              </a:buClr>
              <a:buSzPts val="1600"/>
              <a:buNone/>
              <a:defRPr sz="2133">
                <a:solidFill>
                  <a:schemeClr val="lt2"/>
                </a:solidFill>
              </a:defRPr>
            </a:lvl2pPr>
            <a:lvl3pPr lvl="2">
              <a:lnSpc>
                <a:spcPct val="100000"/>
              </a:lnSpc>
              <a:spcBef>
                <a:spcPts val="0"/>
              </a:spcBef>
              <a:spcAft>
                <a:spcPts val="0"/>
              </a:spcAft>
              <a:buClr>
                <a:schemeClr val="lt2"/>
              </a:buClr>
              <a:buSzPts val="1600"/>
              <a:buNone/>
              <a:defRPr sz="2133">
                <a:solidFill>
                  <a:schemeClr val="lt2"/>
                </a:solidFill>
              </a:defRPr>
            </a:lvl3pPr>
            <a:lvl4pPr lvl="3">
              <a:lnSpc>
                <a:spcPct val="100000"/>
              </a:lnSpc>
              <a:spcBef>
                <a:spcPts val="0"/>
              </a:spcBef>
              <a:spcAft>
                <a:spcPts val="0"/>
              </a:spcAft>
              <a:buClr>
                <a:schemeClr val="lt2"/>
              </a:buClr>
              <a:buSzPts val="1600"/>
              <a:buNone/>
              <a:defRPr sz="2133">
                <a:solidFill>
                  <a:schemeClr val="lt2"/>
                </a:solidFill>
              </a:defRPr>
            </a:lvl4pPr>
            <a:lvl5pPr lvl="4">
              <a:lnSpc>
                <a:spcPct val="100000"/>
              </a:lnSpc>
              <a:spcBef>
                <a:spcPts val="0"/>
              </a:spcBef>
              <a:spcAft>
                <a:spcPts val="0"/>
              </a:spcAft>
              <a:buClr>
                <a:schemeClr val="lt2"/>
              </a:buClr>
              <a:buSzPts val="1600"/>
              <a:buNone/>
              <a:defRPr sz="2133">
                <a:solidFill>
                  <a:schemeClr val="lt2"/>
                </a:solidFill>
              </a:defRPr>
            </a:lvl5pPr>
            <a:lvl6pPr lvl="5">
              <a:lnSpc>
                <a:spcPct val="100000"/>
              </a:lnSpc>
              <a:spcBef>
                <a:spcPts val="0"/>
              </a:spcBef>
              <a:spcAft>
                <a:spcPts val="0"/>
              </a:spcAft>
              <a:buClr>
                <a:schemeClr val="lt2"/>
              </a:buClr>
              <a:buSzPts val="1600"/>
              <a:buNone/>
              <a:defRPr sz="2133">
                <a:solidFill>
                  <a:schemeClr val="lt2"/>
                </a:solidFill>
              </a:defRPr>
            </a:lvl6pPr>
            <a:lvl7pPr lvl="6">
              <a:lnSpc>
                <a:spcPct val="100000"/>
              </a:lnSpc>
              <a:spcBef>
                <a:spcPts val="0"/>
              </a:spcBef>
              <a:spcAft>
                <a:spcPts val="0"/>
              </a:spcAft>
              <a:buClr>
                <a:schemeClr val="lt2"/>
              </a:buClr>
              <a:buSzPts val="1600"/>
              <a:buNone/>
              <a:defRPr sz="2133">
                <a:solidFill>
                  <a:schemeClr val="lt2"/>
                </a:solidFill>
              </a:defRPr>
            </a:lvl7pPr>
            <a:lvl8pPr lvl="7">
              <a:lnSpc>
                <a:spcPct val="100000"/>
              </a:lnSpc>
              <a:spcBef>
                <a:spcPts val="0"/>
              </a:spcBef>
              <a:spcAft>
                <a:spcPts val="0"/>
              </a:spcAft>
              <a:buClr>
                <a:schemeClr val="lt2"/>
              </a:buClr>
              <a:buSzPts val="1600"/>
              <a:buNone/>
              <a:defRPr sz="2133">
                <a:solidFill>
                  <a:schemeClr val="lt2"/>
                </a:solidFill>
              </a:defRPr>
            </a:lvl8pPr>
            <a:lvl9pPr lvl="8">
              <a:lnSpc>
                <a:spcPct val="100000"/>
              </a:lnSpc>
              <a:spcBef>
                <a:spcPts val="0"/>
              </a:spcBef>
              <a:spcAft>
                <a:spcPts val="0"/>
              </a:spcAft>
              <a:buClr>
                <a:schemeClr val="lt2"/>
              </a:buClr>
              <a:buSzPts val="1600"/>
              <a:buNone/>
              <a:defRPr sz="2133">
                <a:solidFill>
                  <a:schemeClr val="lt2"/>
                </a:solidFill>
              </a:defRPr>
            </a:lvl9pPr>
          </a:lstStyle>
          <a:p>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26860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64132"/>
            <a:ext cx="12192333" cy="5864133"/>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12192333" cy="5864133"/>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415600" y="719633"/>
            <a:ext cx="11360800" cy="17100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7124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0"/>
            <a:ext cx="575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1" y="58834"/>
            <a:ext cx="5751500" cy="5865833"/>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67" y="0"/>
            <a:ext cx="5755867" cy="58608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415633" y="667900"/>
            <a:ext cx="4942000" cy="3345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6192900" y="667900"/>
            <a:ext cx="5555200" cy="546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473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p:nvPr/>
        </p:nvSpPr>
        <p:spPr>
          <a:xfrm>
            <a:off x="0" y="0"/>
            <a:ext cx="12192000" cy="1702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5"/>
          <p:cNvSpPr txBox="1">
            <a:spLocks noGrp="1"/>
          </p:cNvSpPr>
          <p:nvPr>
            <p:ph type="title"/>
          </p:nvPr>
        </p:nvSpPr>
        <p:spPr>
          <a:xfrm>
            <a:off x="415633" y="667900"/>
            <a:ext cx="11360800" cy="831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415600" y="2007600"/>
            <a:ext cx="5333200" cy="410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6443200" y="2007600"/>
            <a:ext cx="5333200" cy="410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1143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p:nvPr/>
        </p:nvSpPr>
        <p:spPr>
          <a:xfrm>
            <a:off x="0" y="0"/>
            <a:ext cx="12192000" cy="1702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txBox="1">
            <a:spLocks noGrp="1"/>
          </p:cNvSpPr>
          <p:nvPr>
            <p:ph type="title"/>
          </p:nvPr>
        </p:nvSpPr>
        <p:spPr>
          <a:xfrm>
            <a:off x="415633" y="667900"/>
            <a:ext cx="11360800" cy="831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53553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p:nvPr/>
        </p:nvSpPr>
        <p:spPr>
          <a:xfrm>
            <a:off x="0" y="0"/>
            <a:ext cx="5019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7"/>
          <p:cNvSpPr txBox="1">
            <a:spLocks noGrp="1"/>
          </p:cNvSpPr>
          <p:nvPr>
            <p:ph type="title"/>
          </p:nvPr>
        </p:nvSpPr>
        <p:spPr>
          <a:xfrm>
            <a:off x="415633" y="667900"/>
            <a:ext cx="4170000" cy="24388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415600" y="3187533"/>
            <a:ext cx="4170000" cy="30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Clr>
                <a:schemeClr val="accent2"/>
              </a:buClr>
              <a:buSzPts val="1300"/>
              <a:buChar char="●"/>
              <a:defRPr>
                <a:solidFill>
                  <a:schemeClr val="accent2"/>
                </a:solidFill>
              </a:defRPr>
            </a:lvl1pPr>
            <a:lvl2pPr marL="1219170" lvl="1" indent="-397923">
              <a:spcBef>
                <a:spcPts val="0"/>
              </a:spcBef>
              <a:spcAft>
                <a:spcPts val="0"/>
              </a:spcAft>
              <a:buClr>
                <a:schemeClr val="accent2"/>
              </a:buClr>
              <a:buSzPts val="1100"/>
              <a:buChar char="○"/>
              <a:defRPr>
                <a:solidFill>
                  <a:schemeClr val="accent2"/>
                </a:solidFill>
              </a:defRPr>
            </a:lvl2pPr>
            <a:lvl3pPr marL="1828754" lvl="2" indent="-397923">
              <a:spcBef>
                <a:spcPts val="0"/>
              </a:spcBef>
              <a:spcAft>
                <a:spcPts val="0"/>
              </a:spcAft>
              <a:buClr>
                <a:schemeClr val="accent2"/>
              </a:buClr>
              <a:buSzPts val="1100"/>
              <a:buChar char="■"/>
              <a:defRPr>
                <a:solidFill>
                  <a:schemeClr val="accent2"/>
                </a:solidFill>
              </a:defRPr>
            </a:lvl3pPr>
            <a:lvl4pPr marL="2438339" lvl="3" indent="-397923">
              <a:spcBef>
                <a:spcPts val="0"/>
              </a:spcBef>
              <a:spcAft>
                <a:spcPts val="0"/>
              </a:spcAft>
              <a:buClr>
                <a:schemeClr val="accent2"/>
              </a:buClr>
              <a:buSzPts val="1100"/>
              <a:buChar char="●"/>
              <a:defRPr>
                <a:solidFill>
                  <a:schemeClr val="accent2"/>
                </a:solidFill>
              </a:defRPr>
            </a:lvl4pPr>
            <a:lvl5pPr marL="3047924" lvl="4" indent="-397923">
              <a:spcBef>
                <a:spcPts val="0"/>
              </a:spcBef>
              <a:spcAft>
                <a:spcPts val="0"/>
              </a:spcAft>
              <a:buClr>
                <a:schemeClr val="accent2"/>
              </a:buClr>
              <a:buSzPts val="1100"/>
              <a:buChar char="○"/>
              <a:defRPr>
                <a:solidFill>
                  <a:schemeClr val="accent2"/>
                </a:solidFill>
              </a:defRPr>
            </a:lvl5pPr>
            <a:lvl6pPr marL="3657509" lvl="5" indent="-397923">
              <a:spcBef>
                <a:spcPts val="0"/>
              </a:spcBef>
              <a:spcAft>
                <a:spcPts val="0"/>
              </a:spcAft>
              <a:buClr>
                <a:schemeClr val="accent2"/>
              </a:buClr>
              <a:buSzPts val="1100"/>
              <a:buChar char="■"/>
              <a:defRPr>
                <a:solidFill>
                  <a:schemeClr val="accent2"/>
                </a:solidFill>
              </a:defRPr>
            </a:lvl6pPr>
            <a:lvl7pPr marL="4267093" lvl="6" indent="-397923">
              <a:spcBef>
                <a:spcPts val="0"/>
              </a:spcBef>
              <a:spcAft>
                <a:spcPts val="0"/>
              </a:spcAft>
              <a:buClr>
                <a:schemeClr val="accent2"/>
              </a:buClr>
              <a:buSzPts val="1100"/>
              <a:buChar char="●"/>
              <a:defRPr>
                <a:solidFill>
                  <a:schemeClr val="accent2"/>
                </a:solidFill>
              </a:defRPr>
            </a:lvl7pPr>
            <a:lvl8pPr marL="4876678" lvl="7" indent="-397923">
              <a:spcBef>
                <a:spcPts val="0"/>
              </a:spcBef>
              <a:spcAft>
                <a:spcPts val="0"/>
              </a:spcAft>
              <a:buClr>
                <a:schemeClr val="accent2"/>
              </a:buClr>
              <a:buSzPts val="1100"/>
              <a:buChar char="○"/>
              <a:defRPr>
                <a:solidFill>
                  <a:schemeClr val="accent2"/>
                </a:solidFill>
              </a:defRPr>
            </a:lvl8pPr>
            <a:lvl9pPr marL="5486263" lvl="8" indent="-397923">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88926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15567" y="1064800"/>
            <a:ext cx="8330400" cy="47284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43" name="Google Shape;43;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12967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sp>
        <p:nvSpPr>
          <p:cNvPr id="45" name="Google Shape;45;p9"/>
          <p:cNvSpPr/>
          <p:nvPr/>
        </p:nvSpPr>
        <p:spPr>
          <a:xfrm>
            <a:off x="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9"/>
          <p:cNvSpPr txBox="1">
            <a:spLocks noGrp="1"/>
          </p:cNvSpPr>
          <p:nvPr>
            <p:ph type="title"/>
          </p:nvPr>
        </p:nvSpPr>
        <p:spPr>
          <a:xfrm>
            <a:off x="415067" y="667900"/>
            <a:ext cx="4939200" cy="27328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406400" y="3502300"/>
            <a:ext cx="4939200" cy="1235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2133">
                <a:solidFill>
                  <a:schemeClr val="accent2"/>
                </a:solidFill>
              </a:defRPr>
            </a:lvl1pPr>
            <a:lvl2pPr lvl="1">
              <a:lnSpc>
                <a:spcPct val="100000"/>
              </a:lnSpc>
              <a:spcBef>
                <a:spcPts val="0"/>
              </a:spcBef>
              <a:spcAft>
                <a:spcPts val="0"/>
              </a:spcAft>
              <a:buClr>
                <a:schemeClr val="accent2"/>
              </a:buClr>
              <a:buSzPts val="1600"/>
              <a:buNone/>
              <a:defRPr sz="2133">
                <a:solidFill>
                  <a:schemeClr val="accent2"/>
                </a:solidFill>
              </a:defRPr>
            </a:lvl2pPr>
            <a:lvl3pPr lvl="2">
              <a:lnSpc>
                <a:spcPct val="100000"/>
              </a:lnSpc>
              <a:spcBef>
                <a:spcPts val="0"/>
              </a:spcBef>
              <a:spcAft>
                <a:spcPts val="0"/>
              </a:spcAft>
              <a:buClr>
                <a:schemeClr val="accent2"/>
              </a:buClr>
              <a:buSzPts val="1600"/>
              <a:buNone/>
              <a:defRPr sz="2133">
                <a:solidFill>
                  <a:schemeClr val="accent2"/>
                </a:solidFill>
              </a:defRPr>
            </a:lvl3pPr>
            <a:lvl4pPr lvl="3">
              <a:lnSpc>
                <a:spcPct val="100000"/>
              </a:lnSpc>
              <a:spcBef>
                <a:spcPts val="0"/>
              </a:spcBef>
              <a:spcAft>
                <a:spcPts val="0"/>
              </a:spcAft>
              <a:buClr>
                <a:schemeClr val="accent2"/>
              </a:buClr>
              <a:buSzPts val="1600"/>
              <a:buNone/>
              <a:defRPr sz="2133">
                <a:solidFill>
                  <a:schemeClr val="accent2"/>
                </a:solidFill>
              </a:defRPr>
            </a:lvl4pPr>
            <a:lvl5pPr lvl="4">
              <a:lnSpc>
                <a:spcPct val="100000"/>
              </a:lnSpc>
              <a:spcBef>
                <a:spcPts val="0"/>
              </a:spcBef>
              <a:spcAft>
                <a:spcPts val="0"/>
              </a:spcAft>
              <a:buClr>
                <a:schemeClr val="accent2"/>
              </a:buClr>
              <a:buSzPts val="1600"/>
              <a:buNone/>
              <a:defRPr sz="2133">
                <a:solidFill>
                  <a:schemeClr val="accent2"/>
                </a:solidFill>
              </a:defRPr>
            </a:lvl5pPr>
            <a:lvl6pPr lvl="5">
              <a:lnSpc>
                <a:spcPct val="100000"/>
              </a:lnSpc>
              <a:spcBef>
                <a:spcPts val="0"/>
              </a:spcBef>
              <a:spcAft>
                <a:spcPts val="0"/>
              </a:spcAft>
              <a:buClr>
                <a:schemeClr val="accent2"/>
              </a:buClr>
              <a:buSzPts val="1600"/>
              <a:buNone/>
              <a:defRPr sz="2133">
                <a:solidFill>
                  <a:schemeClr val="accent2"/>
                </a:solidFill>
              </a:defRPr>
            </a:lvl6pPr>
            <a:lvl7pPr lvl="6">
              <a:lnSpc>
                <a:spcPct val="100000"/>
              </a:lnSpc>
              <a:spcBef>
                <a:spcPts val="0"/>
              </a:spcBef>
              <a:spcAft>
                <a:spcPts val="0"/>
              </a:spcAft>
              <a:buClr>
                <a:schemeClr val="accent2"/>
              </a:buClr>
              <a:buSzPts val="1600"/>
              <a:buNone/>
              <a:defRPr sz="2133">
                <a:solidFill>
                  <a:schemeClr val="accent2"/>
                </a:solidFill>
              </a:defRPr>
            </a:lvl7pPr>
            <a:lvl8pPr lvl="7">
              <a:lnSpc>
                <a:spcPct val="100000"/>
              </a:lnSpc>
              <a:spcBef>
                <a:spcPts val="0"/>
              </a:spcBef>
              <a:spcAft>
                <a:spcPts val="0"/>
              </a:spcAft>
              <a:buClr>
                <a:schemeClr val="accent2"/>
              </a:buClr>
              <a:buSzPts val="1600"/>
              <a:buNone/>
              <a:defRPr sz="2133">
                <a:solidFill>
                  <a:schemeClr val="accent2"/>
                </a:solidFill>
              </a:defRPr>
            </a:lvl8pPr>
            <a:lvl9pPr lvl="8">
              <a:lnSpc>
                <a:spcPct val="100000"/>
              </a:lnSpc>
              <a:spcBef>
                <a:spcPts val="0"/>
              </a:spcBef>
              <a:spcAft>
                <a:spcPts val="0"/>
              </a:spcAft>
              <a:buClr>
                <a:schemeClr val="accent2"/>
              </a:buClr>
              <a:buSzPts val="1600"/>
              <a:buNone/>
              <a:defRPr sz="2133">
                <a:solidFill>
                  <a:schemeClr val="accent2"/>
                </a:solidFill>
              </a:defRPr>
            </a:lvl9pPr>
          </a:lstStyle>
          <a:p>
            <a:endParaRPr/>
          </a:p>
        </p:txBody>
      </p:sp>
      <p:sp>
        <p:nvSpPr>
          <p:cNvPr id="48" name="Google Shape;48;p9"/>
          <p:cNvSpPr txBox="1">
            <a:spLocks noGrp="1"/>
          </p:cNvSpPr>
          <p:nvPr>
            <p:ph type="body" idx="2"/>
          </p:nvPr>
        </p:nvSpPr>
        <p:spPr>
          <a:xfrm>
            <a:off x="6505367" y="667900"/>
            <a:ext cx="5272000" cy="5482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448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7EDC-BAF3-DE4A-E85B-F07CEC7C50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8B7C5-58CC-FA5D-0280-96BBFDFDD0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63F9B-1E7D-EB23-8AB1-E2FFBDDB7DBC}"/>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5" name="Footer Placeholder 4">
            <a:extLst>
              <a:ext uri="{FF2B5EF4-FFF2-40B4-BE49-F238E27FC236}">
                <a16:creationId xmlns:a16="http://schemas.microsoft.com/office/drawing/2014/main" id="{562C68C4-1889-4321-F46D-6AA6F0CD7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5B799-393B-A470-B993-846A801CE3D1}"/>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2646979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10"/>
          <p:cNvSpPr/>
          <p:nvPr/>
        </p:nvSpPr>
        <p:spPr>
          <a:xfrm>
            <a:off x="0" y="5825333"/>
            <a:ext cx="12192000" cy="1032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10"/>
          <p:cNvSpPr txBox="1">
            <a:spLocks noGrp="1"/>
          </p:cNvSpPr>
          <p:nvPr>
            <p:ph type="body" idx="1"/>
          </p:nvPr>
        </p:nvSpPr>
        <p:spPr>
          <a:xfrm>
            <a:off x="415600" y="6028533"/>
            <a:ext cx="10639200" cy="6140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23228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415667" y="1108233"/>
            <a:ext cx="7113200" cy="16596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3333">
                <a:solidFill>
                  <a:schemeClr val="lt1"/>
                </a:solidFill>
              </a:defRPr>
            </a:lvl1pPr>
            <a:lvl2pPr lvl="1">
              <a:spcBef>
                <a:spcPts val="0"/>
              </a:spcBef>
              <a:spcAft>
                <a:spcPts val="0"/>
              </a:spcAft>
              <a:buClr>
                <a:schemeClr val="lt1"/>
              </a:buClr>
              <a:buSzPts val="10000"/>
              <a:buNone/>
              <a:defRPr sz="13333">
                <a:solidFill>
                  <a:schemeClr val="lt1"/>
                </a:solidFill>
              </a:defRPr>
            </a:lvl2pPr>
            <a:lvl3pPr lvl="2">
              <a:spcBef>
                <a:spcPts val="0"/>
              </a:spcBef>
              <a:spcAft>
                <a:spcPts val="0"/>
              </a:spcAft>
              <a:buClr>
                <a:schemeClr val="lt1"/>
              </a:buClr>
              <a:buSzPts val="10000"/>
              <a:buNone/>
              <a:defRPr sz="13333">
                <a:solidFill>
                  <a:schemeClr val="lt1"/>
                </a:solidFill>
              </a:defRPr>
            </a:lvl3pPr>
            <a:lvl4pPr lvl="3">
              <a:spcBef>
                <a:spcPts val="0"/>
              </a:spcBef>
              <a:spcAft>
                <a:spcPts val="0"/>
              </a:spcAft>
              <a:buClr>
                <a:schemeClr val="lt1"/>
              </a:buClr>
              <a:buSzPts val="10000"/>
              <a:buNone/>
              <a:defRPr sz="13333">
                <a:solidFill>
                  <a:schemeClr val="lt1"/>
                </a:solidFill>
              </a:defRPr>
            </a:lvl4pPr>
            <a:lvl5pPr lvl="4">
              <a:spcBef>
                <a:spcPts val="0"/>
              </a:spcBef>
              <a:spcAft>
                <a:spcPts val="0"/>
              </a:spcAft>
              <a:buClr>
                <a:schemeClr val="lt1"/>
              </a:buClr>
              <a:buSzPts val="10000"/>
              <a:buNone/>
              <a:defRPr sz="13333">
                <a:solidFill>
                  <a:schemeClr val="lt1"/>
                </a:solidFill>
              </a:defRPr>
            </a:lvl5pPr>
            <a:lvl6pPr lvl="5">
              <a:spcBef>
                <a:spcPts val="0"/>
              </a:spcBef>
              <a:spcAft>
                <a:spcPts val="0"/>
              </a:spcAft>
              <a:buClr>
                <a:schemeClr val="lt1"/>
              </a:buClr>
              <a:buSzPts val="10000"/>
              <a:buNone/>
              <a:defRPr sz="13333">
                <a:solidFill>
                  <a:schemeClr val="lt1"/>
                </a:solidFill>
              </a:defRPr>
            </a:lvl6pPr>
            <a:lvl7pPr lvl="6">
              <a:spcBef>
                <a:spcPts val="0"/>
              </a:spcBef>
              <a:spcAft>
                <a:spcPts val="0"/>
              </a:spcAft>
              <a:buClr>
                <a:schemeClr val="lt1"/>
              </a:buClr>
              <a:buSzPts val="10000"/>
              <a:buNone/>
              <a:defRPr sz="13333">
                <a:solidFill>
                  <a:schemeClr val="lt1"/>
                </a:solidFill>
              </a:defRPr>
            </a:lvl7pPr>
            <a:lvl8pPr lvl="7">
              <a:spcBef>
                <a:spcPts val="0"/>
              </a:spcBef>
              <a:spcAft>
                <a:spcPts val="0"/>
              </a:spcAft>
              <a:buClr>
                <a:schemeClr val="lt1"/>
              </a:buClr>
              <a:buSzPts val="10000"/>
              <a:buNone/>
              <a:defRPr sz="13333">
                <a:solidFill>
                  <a:schemeClr val="lt1"/>
                </a:solidFill>
              </a:defRPr>
            </a:lvl8pPr>
            <a:lvl9pPr lvl="8">
              <a:spcBef>
                <a:spcPts val="0"/>
              </a:spcBef>
              <a:spcAft>
                <a:spcPts val="0"/>
              </a:spcAft>
              <a:buClr>
                <a:schemeClr val="lt1"/>
              </a:buClr>
              <a:buSzPts val="10000"/>
              <a:buNone/>
              <a:defRPr sz="13333">
                <a:solidFill>
                  <a:schemeClr val="lt1"/>
                </a:solidFill>
              </a:defRPr>
            </a:lvl9pPr>
          </a:lstStyle>
          <a:p>
            <a:r>
              <a:t>xx%</a:t>
            </a:r>
          </a:p>
        </p:txBody>
      </p:sp>
      <p:sp>
        <p:nvSpPr>
          <p:cNvPr id="56" name="Google Shape;56;p11"/>
          <p:cNvSpPr txBox="1">
            <a:spLocks noGrp="1"/>
          </p:cNvSpPr>
          <p:nvPr>
            <p:ph type="body" idx="1"/>
          </p:nvPr>
        </p:nvSpPr>
        <p:spPr>
          <a:xfrm>
            <a:off x="415600" y="2828567"/>
            <a:ext cx="7113200" cy="1256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Clr>
                <a:schemeClr val="accent2"/>
              </a:buClr>
              <a:buSzPts val="1300"/>
              <a:buChar char="●"/>
              <a:defRPr>
                <a:solidFill>
                  <a:schemeClr val="accent2"/>
                </a:solidFill>
              </a:defRPr>
            </a:lvl1pPr>
            <a:lvl2pPr marL="1219170" lvl="1" indent="-397923">
              <a:spcBef>
                <a:spcPts val="0"/>
              </a:spcBef>
              <a:spcAft>
                <a:spcPts val="0"/>
              </a:spcAft>
              <a:buClr>
                <a:schemeClr val="accent2"/>
              </a:buClr>
              <a:buSzPts val="1100"/>
              <a:buChar char="○"/>
              <a:defRPr>
                <a:solidFill>
                  <a:schemeClr val="accent2"/>
                </a:solidFill>
              </a:defRPr>
            </a:lvl2pPr>
            <a:lvl3pPr marL="1828754" lvl="2" indent="-397923">
              <a:spcBef>
                <a:spcPts val="0"/>
              </a:spcBef>
              <a:spcAft>
                <a:spcPts val="0"/>
              </a:spcAft>
              <a:buClr>
                <a:schemeClr val="accent2"/>
              </a:buClr>
              <a:buSzPts val="1100"/>
              <a:buChar char="■"/>
              <a:defRPr>
                <a:solidFill>
                  <a:schemeClr val="accent2"/>
                </a:solidFill>
              </a:defRPr>
            </a:lvl3pPr>
            <a:lvl4pPr marL="2438339" lvl="3" indent="-397923">
              <a:spcBef>
                <a:spcPts val="0"/>
              </a:spcBef>
              <a:spcAft>
                <a:spcPts val="0"/>
              </a:spcAft>
              <a:buClr>
                <a:schemeClr val="accent2"/>
              </a:buClr>
              <a:buSzPts val="1100"/>
              <a:buChar char="●"/>
              <a:defRPr>
                <a:solidFill>
                  <a:schemeClr val="accent2"/>
                </a:solidFill>
              </a:defRPr>
            </a:lvl4pPr>
            <a:lvl5pPr marL="3047924" lvl="4" indent="-397923">
              <a:spcBef>
                <a:spcPts val="0"/>
              </a:spcBef>
              <a:spcAft>
                <a:spcPts val="0"/>
              </a:spcAft>
              <a:buClr>
                <a:schemeClr val="accent2"/>
              </a:buClr>
              <a:buSzPts val="1100"/>
              <a:buChar char="○"/>
              <a:defRPr>
                <a:solidFill>
                  <a:schemeClr val="accent2"/>
                </a:solidFill>
              </a:defRPr>
            </a:lvl5pPr>
            <a:lvl6pPr marL="3657509" lvl="5" indent="-397923">
              <a:spcBef>
                <a:spcPts val="0"/>
              </a:spcBef>
              <a:spcAft>
                <a:spcPts val="0"/>
              </a:spcAft>
              <a:buClr>
                <a:schemeClr val="accent2"/>
              </a:buClr>
              <a:buSzPts val="1100"/>
              <a:buChar char="■"/>
              <a:defRPr>
                <a:solidFill>
                  <a:schemeClr val="accent2"/>
                </a:solidFill>
              </a:defRPr>
            </a:lvl6pPr>
            <a:lvl7pPr marL="4267093" lvl="6" indent="-397923">
              <a:spcBef>
                <a:spcPts val="0"/>
              </a:spcBef>
              <a:spcAft>
                <a:spcPts val="0"/>
              </a:spcAft>
              <a:buClr>
                <a:schemeClr val="accent2"/>
              </a:buClr>
              <a:buSzPts val="1100"/>
              <a:buChar char="●"/>
              <a:defRPr>
                <a:solidFill>
                  <a:schemeClr val="accent2"/>
                </a:solidFill>
              </a:defRPr>
            </a:lvl7pPr>
            <a:lvl8pPr marL="4876678" lvl="7" indent="-397923">
              <a:spcBef>
                <a:spcPts val="0"/>
              </a:spcBef>
              <a:spcAft>
                <a:spcPts val="0"/>
              </a:spcAft>
              <a:buClr>
                <a:schemeClr val="accent2"/>
              </a:buClr>
              <a:buSzPts val="1100"/>
              <a:buChar char="○"/>
              <a:defRPr>
                <a:solidFill>
                  <a:schemeClr val="accent2"/>
                </a:solidFill>
              </a:defRPr>
            </a:lvl8pPr>
            <a:lvl9pPr marL="5486263" lvl="8" indent="-397923">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08643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398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2C81-5839-4324-B4F5-41367A37B8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ACEA2-76C3-5518-FE1A-24E2AF9952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750F16-FD26-63D0-56EF-67A5F3BD45C8}"/>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5" name="Footer Placeholder 4">
            <a:extLst>
              <a:ext uri="{FF2B5EF4-FFF2-40B4-BE49-F238E27FC236}">
                <a16:creationId xmlns:a16="http://schemas.microsoft.com/office/drawing/2014/main" id="{34A9C804-9582-7A8C-DAB1-C7217737F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1967F-8256-96D6-A16C-30B01A505537}"/>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200745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6FD98-F8F1-BB68-19A2-C9FC61DBE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236DBA-0599-13B3-3934-C4ED457701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CAC881-E22D-BA0B-51EF-28B002CC4F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03C542-21CB-01FE-0865-BC14177351C4}"/>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6" name="Footer Placeholder 5">
            <a:extLst>
              <a:ext uri="{FF2B5EF4-FFF2-40B4-BE49-F238E27FC236}">
                <a16:creationId xmlns:a16="http://schemas.microsoft.com/office/drawing/2014/main" id="{10D17EB4-723C-8F6A-639B-E1AFAE1F9D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0A8AA-F561-DDB4-90FF-E19EF53C2978}"/>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2297739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80D30-B364-F047-80FA-7CE2D79623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16D2BB-816D-D940-2078-4FAEE5B591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3BDBCA-FD5E-62A7-2CB5-0C3BE8C77D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1A4B62-CC90-6110-84D1-6160C2D6BF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633CAC-B02F-D3F0-C14D-9D61C5CE55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C51A5E-89E8-EE43-0362-347F4A76723B}"/>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8" name="Footer Placeholder 7">
            <a:extLst>
              <a:ext uri="{FF2B5EF4-FFF2-40B4-BE49-F238E27FC236}">
                <a16:creationId xmlns:a16="http://schemas.microsoft.com/office/drawing/2014/main" id="{D3DCCBEF-33EA-230E-C125-5E19E10581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323C27-969D-A386-A7D0-4DFAC054BC85}"/>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322490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9E511-4D2B-1437-87BB-377EF0856B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846DA5-16B4-32B8-2951-9467BC11ED07}"/>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4" name="Footer Placeholder 3">
            <a:extLst>
              <a:ext uri="{FF2B5EF4-FFF2-40B4-BE49-F238E27FC236}">
                <a16:creationId xmlns:a16="http://schemas.microsoft.com/office/drawing/2014/main" id="{3AC772B2-4AD3-A149-7B1F-E4AEB86A54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A70EB1-67DA-1108-6004-2EAAE38CF32B}"/>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1314184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6B9AC9-C306-741A-B132-2101599FADC2}"/>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3" name="Footer Placeholder 2">
            <a:extLst>
              <a:ext uri="{FF2B5EF4-FFF2-40B4-BE49-F238E27FC236}">
                <a16:creationId xmlns:a16="http://schemas.microsoft.com/office/drawing/2014/main" id="{E34F45A4-79BE-C109-EDA1-9ACF67DDB1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2BBD05-8A6C-116B-5F10-676E442BC8E2}"/>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2429258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DA5C-DD7A-004D-ACD1-E63841BA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0BD7E5-0C32-982E-02C5-EF3E1FD46C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3EBBD5-67E6-6DA9-4513-1C803F17F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899C6A-DEA3-D852-82E2-7CB7E5050427}"/>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6" name="Footer Placeholder 5">
            <a:extLst>
              <a:ext uri="{FF2B5EF4-FFF2-40B4-BE49-F238E27FC236}">
                <a16:creationId xmlns:a16="http://schemas.microsoft.com/office/drawing/2014/main" id="{CB94D365-3940-3234-B9D2-0EDDAD30E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03069-62B4-01BD-7F54-7A633C12ED51}"/>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1420094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27A97-212B-5680-DD05-D53E03EE6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15BB3E-F714-CF0F-991E-5C352197A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D3588D-7EAD-A028-1FF3-746F13446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8F71C-05F2-4983-8073-13D256876DFE}"/>
              </a:ext>
            </a:extLst>
          </p:cNvPr>
          <p:cNvSpPr>
            <a:spLocks noGrp="1"/>
          </p:cNvSpPr>
          <p:nvPr>
            <p:ph type="dt" sz="half" idx="10"/>
          </p:nvPr>
        </p:nvSpPr>
        <p:spPr/>
        <p:txBody>
          <a:bodyPr/>
          <a:lstStyle/>
          <a:p>
            <a:fld id="{448D957F-4AFD-4130-9A55-7FAB9730730F}" type="datetimeFigureOut">
              <a:rPr lang="en-US" smtClean="0"/>
              <a:t>4/19/2025</a:t>
            </a:fld>
            <a:endParaRPr lang="en-US"/>
          </a:p>
        </p:txBody>
      </p:sp>
      <p:sp>
        <p:nvSpPr>
          <p:cNvPr id="6" name="Footer Placeholder 5">
            <a:extLst>
              <a:ext uri="{FF2B5EF4-FFF2-40B4-BE49-F238E27FC236}">
                <a16:creationId xmlns:a16="http://schemas.microsoft.com/office/drawing/2014/main" id="{E542D478-FA00-6761-E600-761768D2E2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637A1-E3A3-6BD5-B4D3-AABCE7416447}"/>
              </a:ext>
            </a:extLst>
          </p:cNvPr>
          <p:cNvSpPr>
            <a:spLocks noGrp="1"/>
          </p:cNvSpPr>
          <p:nvPr>
            <p:ph type="sldNum" sz="quarter" idx="12"/>
          </p:nvPr>
        </p:nvSpPr>
        <p:spPr/>
        <p:txBody>
          <a:bodyPr/>
          <a:lstStyle/>
          <a:p>
            <a:fld id="{B44C66B2-F5A8-432C-B4B5-B72FB7A919D7}" type="slidenum">
              <a:rPr lang="en-US" smtClean="0"/>
              <a:t>‹#›</a:t>
            </a:fld>
            <a:endParaRPr lang="en-US"/>
          </a:p>
        </p:txBody>
      </p:sp>
    </p:spTree>
    <p:extLst>
      <p:ext uri="{BB962C8B-B14F-4D97-AF65-F5344CB8AC3E}">
        <p14:creationId xmlns:p14="http://schemas.microsoft.com/office/powerpoint/2010/main" val="127005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0F474C-D8FC-EC70-5803-F30E470B59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1D0669-7008-3736-B1F9-6FF567B03B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EFE43-1172-0247-CFD1-7277C60EC8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D957F-4AFD-4130-9A55-7FAB9730730F}" type="datetimeFigureOut">
              <a:rPr lang="en-US" smtClean="0"/>
              <a:t>4/19/2025</a:t>
            </a:fld>
            <a:endParaRPr lang="en-US"/>
          </a:p>
        </p:txBody>
      </p:sp>
      <p:sp>
        <p:nvSpPr>
          <p:cNvPr id="5" name="Footer Placeholder 4">
            <a:extLst>
              <a:ext uri="{FF2B5EF4-FFF2-40B4-BE49-F238E27FC236}">
                <a16:creationId xmlns:a16="http://schemas.microsoft.com/office/drawing/2014/main" id="{921EC287-9EB3-7137-CB66-21FF19D6A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C419B7-9D45-D3BB-C895-C3666E869F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C66B2-F5A8-432C-B4B5-B72FB7A919D7}" type="slidenum">
              <a:rPr lang="en-US" smtClean="0"/>
              <a:t>‹#›</a:t>
            </a:fld>
            <a:endParaRPr lang="en-US"/>
          </a:p>
        </p:txBody>
      </p:sp>
    </p:spTree>
    <p:extLst>
      <p:ext uri="{BB962C8B-B14F-4D97-AF65-F5344CB8AC3E}">
        <p14:creationId xmlns:p14="http://schemas.microsoft.com/office/powerpoint/2010/main" val="1180368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latin typeface="Roboto"/>
                <a:ea typeface="Roboto"/>
                <a:cs typeface="Roboto"/>
                <a:sym typeface="Roboto"/>
              </a:defRPr>
            </a:lvl1pPr>
            <a:lvl2pPr lvl="1" algn="r">
              <a:buNone/>
              <a:defRPr sz="1333">
                <a:solidFill>
                  <a:schemeClr val="dk2"/>
                </a:solidFill>
                <a:latin typeface="Roboto"/>
                <a:ea typeface="Roboto"/>
                <a:cs typeface="Roboto"/>
                <a:sym typeface="Roboto"/>
              </a:defRPr>
            </a:lvl2pPr>
            <a:lvl3pPr lvl="2" algn="r">
              <a:buNone/>
              <a:defRPr sz="1333">
                <a:solidFill>
                  <a:schemeClr val="dk2"/>
                </a:solidFill>
                <a:latin typeface="Roboto"/>
                <a:ea typeface="Roboto"/>
                <a:cs typeface="Roboto"/>
                <a:sym typeface="Roboto"/>
              </a:defRPr>
            </a:lvl3pPr>
            <a:lvl4pPr lvl="3" algn="r">
              <a:buNone/>
              <a:defRPr sz="1333">
                <a:solidFill>
                  <a:schemeClr val="dk2"/>
                </a:solidFill>
                <a:latin typeface="Roboto"/>
                <a:ea typeface="Roboto"/>
                <a:cs typeface="Roboto"/>
                <a:sym typeface="Roboto"/>
              </a:defRPr>
            </a:lvl4pPr>
            <a:lvl5pPr lvl="4" algn="r">
              <a:buNone/>
              <a:defRPr sz="1333">
                <a:solidFill>
                  <a:schemeClr val="dk2"/>
                </a:solidFill>
                <a:latin typeface="Roboto"/>
                <a:ea typeface="Roboto"/>
                <a:cs typeface="Roboto"/>
                <a:sym typeface="Roboto"/>
              </a:defRPr>
            </a:lvl5pPr>
            <a:lvl6pPr lvl="5" algn="r">
              <a:buNone/>
              <a:defRPr sz="1333">
                <a:solidFill>
                  <a:schemeClr val="dk2"/>
                </a:solidFill>
                <a:latin typeface="Roboto"/>
                <a:ea typeface="Roboto"/>
                <a:cs typeface="Roboto"/>
                <a:sym typeface="Roboto"/>
              </a:defRPr>
            </a:lvl6pPr>
            <a:lvl7pPr lvl="6" algn="r">
              <a:buNone/>
              <a:defRPr sz="1333">
                <a:solidFill>
                  <a:schemeClr val="dk2"/>
                </a:solidFill>
                <a:latin typeface="Roboto"/>
                <a:ea typeface="Roboto"/>
                <a:cs typeface="Roboto"/>
                <a:sym typeface="Roboto"/>
              </a:defRPr>
            </a:lvl7pPr>
            <a:lvl8pPr lvl="7" algn="r">
              <a:buNone/>
              <a:defRPr sz="1333">
                <a:solidFill>
                  <a:schemeClr val="dk2"/>
                </a:solidFill>
                <a:latin typeface="Roboto"/>
                <a:ea typeface="Roboto"/>
                <a:cs typeface="Roboto"/>
                <a:sym typeface="Roboto"/>
              </a:defRPr>
            </a:lvl8pPr>
            <a:lvl9pPr lvl="8" algn="r">
              <a:buNone/>
              <a:defRPr sz="1333">
                <a:solidFill>
                  <a:schemeClr val="dk2"/>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117653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iver running through a forest&#10;&#10;Description automatically generated">
            <a:extLst>
              <a:ext uri="{FF2B5EF4-FFF2-40B4-BE49-F238E27FC236}">
                <a16:creationId xmlns:a16="http://schemas.microsoft.com/office/drawing/2014/main" id="{CF466915-3A88-F968-4F05-EC09A82F0743}"/>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66700" y="152401"/>
            <a:ext cx="11791950" cy="6494085"/>
          </a:xfrm>
          <a:prstGeom prst="rect">
            <a:avLst/>
          </a:prstGeom>
          <a:noFill/>
        </p:spPr>
        <p:txBody>
          <a:bodyPr wrap="square">
            <a:spAutoFit/>
          </a:bodyPr>
          <a:lstStyle/>
          <a:p>
            <a:pPr algn="ctr">
              <a:defRPr/>
            </a:pPr>
            <a:r>
              <a:rPr lang="en-US" sz="3600" b="1" dirty="0">
                <a:latin typeface="Book Antiqua" pitchFamily="18" charset="0"/>
              </a:rPr>
              <a:t> </a:t>
            </a:r>
            <a:r>
              <a:rPr lang="en-US" sz="3600" b="1" dirty="0">
                <a:solidFill>
                  <a:srgbClr val="0000FF"/>
                </a:solidFill>
                <a:latin typeface="Book Antiqua" pitchFamily="18" charset="0"/>
              </a:rPr>
              <a:t>Mapping Tree Canopy in Signal Mountain, TN Using Remote Sensing and GIS</a:t>
            </a:r>
          </a:p>
          <a:p>
            <a:pPr algn="ctr">
              <a:defRPr/>
            </a:pPr>
            <a:r>
              <a:rPr lang="en-US" b="1" dirty="0">
                <a:latin typeface="Book Antiqua" pitchFamily="18" charset="0"/>
              </a:rPr>
              <a:t> </a:t>
            </a:r>
          </a:p>
          <a:p>
            <a:pPr algn="ctr">
              <a:defRPr/>
            </a:pPr>
            <a:r>
              <a:rPr lang="en-US" sz="3200" dirty="0">
                <a:latin typeface="Book Antiqua" pitchFamily="18" charset="0"/>
              </a:rPr>
              <a:t> </a:t>
            </a:r>
            <a:r>
              <a:rPr lang="en-US" sz="3600" b="1" dirty="0">
                <a:latin typeface="Book Antiqua" pitchFamily="18" charset="0"/>
              </a:rPr>
              <a:t> </a:t>
            </a:r>
          </a:p>
          <a:p>
            <a:pPr algn="ctr">
              <a:defRPr/>
            </a:pPr>
            <a:endParaRPr lang="en-US" b="1" u="sng" dirty="0">
              <a:latin typeface="Book Antiqua" pitchFamily="18" charset="0"/>
            </a:endParaRPr>
          </a:p>
          <a:p>
            <a:pPr marL="342900" indent="-342900" algn="ctr">
              <a:defRPr/>
            </a:pPr>
            <a:r>
              <a:rPr lang="en-US" b="1" i="1" dirty="0">
                <a:latin typeface="Book Antiqua" pitchFamily="18" charset="0"/>
              </a:rPr>
              <a:t>  </a:t>
            </a:r>
          </a:p>
          <a:p>
            <a:pPr marL="342900" indent="-342900" algn="ctr">
              <a:defRPr/>
            </a:pPr>
            <a:endParaRPr lang="en-US" b="1" i="1" dirty="0">
              <a:latin typeface="Book Antiqua" pitchFamily="18" charset="0"/>
            </a:endParaRPr>
          </a:p>
          <a:p>
            <a:pPr marL="342900" indent="-342900" algn="ctr">
              <a:defRPr/>
            </a:pPr>
            <a:endParaRPr lang="en-US" b="1" i="1" dirty="0">
              <a:latin typeface="Book Antiqua" pitchFamily="18" charset="0"/>
            </a:endParaRPr>
          </a:p>
          <a:p>
            <a:pPr marL="342900" indent="-342900" algn="ctr">
              <a:defRPr/>
            </a:pPr>
            <a:endParaRPr lang="en-US" b="1" i="1" dirty="0">
              <a:latin typeface="Book Antiqua" pitchFamily="18" charset="0"/>
            </a:endParaRPr>
          </a:p>
          <a:p>
            <a:pPr marL="342900" indent="-342900" algn="ctr">
              <a:defRPr/>
            </a:pPr>
            <a:endParaRPr lang="en-US" b="1" i="1" dirty="0">
              <a:latin typeface="Book Antiqua" pitchFamily="18" charset="0"/>
            </a:endParaRPr>
          </a:p>
          <a:p>
            <a:pPr marL="342900" indent="-342900" algn="ctr">
              <a:defRPr/>
            </a:pPr>
            <a:endParaRPr lang="en-US" b="1" i="1" dirty="0">
              <a:latin typeface="Book Antiqua" pitchFamily="18" charset="0"/>
            </a:endParaRPr>
          </a:p>
          <a:p>
            <a:pPr marL="342900" indent="-342900" algn="ctr">
              <a:defRPr/>
            </a:pPr>
            <a:r>
              <a:rPr lang="en-US" sz="2400" b="1" dirty="0"/>
              <a:t>Dr. Azad Hossain</a:t>
            </a:r>
          </a:p>
          <a:p>
            <a:pPr marL="342900" indent="-342900" algn="ctr">
              <a:defRPr/>
            </a:pPr>
            <a:endParaRPr lang="en-US" b="1" i="1" dirty="0"/>
          </a:p>
          <a:p>
            <a:pPr algn="ctr">
              <a:defRPr/>
            </a:pPr>
            <a:r>
              <a:rPr lang="en-US" sz="2000" b="1" i="1" dirty="0"/>
              <a:t>Department of Biology, Geology and Environmental Science </a:t>
            </a:r>
          </a:p>
          <a:p>
            <a:pPr algn="ctr">
              <a:defRPr/>
            </a:pPr>
            <a:r>
              <a:rPr lang="en-US" sz="2000" b="1" i="1" dirty="0"/>
              <a:t>The University of Tennessee at Chattanooga</a:t>
            </a:r>
          </a:p>
          <a:p>
            <a:pPr algn="ctr">
              <a:defRPr/>
            </a:pPr>
            <a:endParaRPr lang="en-US" sz="1000" b="1" dirty="0">
              <a:latin typeface="Book Antiqua" pitchFamily="18" charset="0"/>
            </a:endParaRPr>
          </a:p>
          <a:p>
            <a:pPr algn="ctr">
              <a:defRPr/>
            </a:pPr>
            <a:endParaRPr lang="en-US" dirty="0">
              <a:latin typeface="Book Antiqua" pitchFamily="18" charset="0"/>
            </a:endParaRPr>
          </a:p>
          <a:p>
            <a:pPr algn="ctr">
              <a:defRPr/>
            </a:pPr>
            <a:endParaRPr lang="en-US" dirty="0">
              <a:latin typeface="Book Antiqua" pitchFamily="18" charset="0"/>
            </a:endParaRPr>
          </a:p>
          <a:p>
            <a:pPr algn="ctr">
              <a:defRPr/>
            </a:pPr>
            <a:r>
              <a:rPr lang="en-US" dirty="0">
                <a:latin typeface="Book Antiqua" pitchFamily="18" charset="0"/>
              </a:rPr>
              <a:t>TNGIC Eastern Fall Forum, University of Tennessee at Chattanooga</a:t>
            </a:r>
          </a:p>
          <a:p>
            <a:pPr algn="ctr">
              <a:defRPr/>
            </a:pPr>
            <a:r>
              <a:rPr lang="en-US" dirty="0">
                <a:latin typeface="Book Antiqua" pitchFamily="18" charset="0"/>
              </a:rPr>
              <a:t>October 17, 2023</a:t>
            </a:r>
          </a:p>
        </p:txBody>
      </p:sp>
      <p:pic>
        <p:nvPicPr>
          <p:cNvPr id="10" name="Picture 9">
            <a:extLst>
              <a:ext uri="{FF2B5EF4-FFF2-40B4-BE49-F238E27FC236}">
                <a16:creationId xmlns:a16="http://schemas.microsoft.com/office/drawing/2014/main" id="{812EC716-BB9A-B3B7-1D29-6636F3928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17386">
            <a:off x="-90117" y="907303"/>
            <a:ext cx="2740082" cy="1592673"/>
          </a:xfrm>
          <a:prstGeom prst="rect">
            <a:avLst/>
          </a:prstGeom>
        </p:spPr>
      </p:pic>
      <p:sp>
        <p:nvSpPr>
          <p:cNvPr id="7" name="TextBox 6">
            <a:extLst>
              <a:ext uri="{FF2B5EF4-FFF2-40B4-BE49-F238E27FC236}">
                <a16:creationId xmlns:a16="http://schemas.microsoft.com/office/drawing/2014/main" id="{20CC1BE0-BCCA-751C-1E98-0EFF8E3983B8}"/>
              </a:ext>
            </a:extLst>
          </p:cNvPr>
          <p:cNvSpPr txBox="1"/>
          <p:nvPr/>
        </p:nvSpPr>
        <p:spPr>
          <a:xfrm>
            <a:off x="4686300" y="2828835"/>
            <a:ext cx="2819400" cy="1200329"/>
          </a:xfrm>
          <a:prstGeom prst="rect">
            <a:avLst/>
          </a:prstGeom>
          <a:noFill/>
          <a:ln>
            <a:noFill/>
          </a:ln>
        </p:spPr>
        <p:txBody>
          <a:bodyPr wrap="square" rtlCol="0">
            <a:spAutoFit/>
          </a:bodyPr>
          <a:lstStyle/>
          <a:p>
            <a:pPr algn="ctr"/>
            <a:r>
              <a:rPr lang="en" sz="2400" b="1" dirty="0"/>
              <a:t>Patrick Bassham</a:t>
            </a:r>
          </a:p>
          <a:p>
            <a:pPr algn="ctr"/>
            <a:r>
              <a:rPr lang="en" sz="2400" b="1" dirty="0"/>
              <a:t>Jared Stein</a:t>
            </a:r>
          </a:p>
          <a:p>
            <a:pPr algn="ctr"/>
            <a:r>
              <a:rPr lang="en" sz="2400" b="1" dirty="0"/>
              <a:t>Spencer Cox</a:t>
            </a:r>
            <a:endParaRPr lang="en-US" sz="2400" b="1" dirty="0">
              <a:solidFill>
                <a:srgbClr val="274E13"/>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415600" y="479134"/>
            <a:ext cx="11360800" cy="831600"/>
          </a:xfrm>
          <a:prstGeom prst="rect">
            <a:avLst/>
          </a:prstGeom>
        </p:spPr>
        <p:txBody>
          <a:bodyPr spcFirstLastPara="1" wrap="square" lIns="121900" tIns="121900" rIns="121900" bIns="121900" anchor="t" anchorCtr="0">
            <a:noAutofit/>
          </a:bodyPr>
          <a:lstStyle/>
          <a:p>
            <a:r>
              <a:rPr lang="en" sz="4000" dirty="0"/>
              <a:t>Dot Grid Analysis from 2012 report</a:t>
            </a:r>
            <a:endParaRPr sz="4000" dirty="0"/>
          </a:p>
        </p:txBody>
      </p:sp>
      <p:pic>
        <p:nvPicPr>
          <p:cNvPr id="118" name="Google Shape;118;p21"/>
          <p:cNvPicPr preferRelativeResize="0"/>
          <p:nvPr/>
        </p:nvPicPr>
        <p:blipFill>
          <a:blip r:embed="rId3">
            <a:alphaModFix/>
          </a:blip>
          <a:stretch>
            <a:fillRect/>
          </a:stretch>
        </p:blipFill>
        <p:spPr>
          <a:xfrm>
            <a:off x="317500" y="1826534"/>
            <a:ext cx="3848320" cy="4952101"/>
          </a:xfrm>
          <a:prstGeom prst="rect">
            <a:avLst/>
          </a:prstGeom>
          <a:noFill/>
          <a:ln>
            <a:noFill/>
          </a:ln>
        </p:spPr>
      </p:pic>
      <p:graphicFrame>
        <p:nvGraphicFramePr>
          <p:cNvPr id="119" name="Google Shape;119;p21"/>
          <p:cNvGraphicFramePr/>
          <p:nvPr/>
        </p:nvGraphicFramePr>
        <p:xfrm>
          <a:off x="5848400" y="4961467"/>
          <a:ext cx="4994267" cy="1816734"/>
        </p:xfrm>
        <a:graphic>
          <a:graphicData uri="http://schemas.openxmlformats.org/drawingml/2006/table">
            <a:tbl>
              <a:tblPr>
                <a:noFill/>
              </a:tblPr>
              <a:tblGrid>
                <a:gridCol w="1631867">
                  <a:extLst>
                    <a:ext uri="{9D8B030D-6E8A-4147-A177-3AD203B41FA5}">
                      <a16:colId xmlns:a16="http://schemas.microsoft.com/office/drawing/2014/main" val="20000"/>
                    </a:ext>
                  </a:extLst>
                </a:gridCol>
                <a:gridCol w="1697633">
                  <a:extLst>
                    <a:ext uri="{9D8B030D-6E8A-4147-A177-3AD203B41FA5}">
                      <a16:colId xmlns:a16="http://schemas.microsoft.com/office/drawing/2014/main" val="20001"/>
                    </a:ext>
                  </a:extLst>
                </a:gridCol>
                <a:gridCol w="1664767">
                  <a:extLst>
                    <a:ext uri="{9D8B030D-6E8A-4147-A177-3AD203B41FA5}">
                      <a16:colId xmlns:a16="http://schemas.microsoft.com/office/drawing/2014/main" val="20002"/>
                    </a:ext>
                  </a:extLst>
                </a:gridCol>
              </a:tblGrid>
              <a:tr h="623192">
                <a:tc>
                  <a:txBody>
                    <a:bodyPr/>
                    <a:lstStyle/>
                    <a:p>
                      <a:pPr marL="0" lvl="0" indent="0" algn="l" rtl="0">
                        <a:spcBef>
                          <a:spcPts val="0"/>
                        </a:spcBef>
                        <a:spcAft>
                          <a:spcPts val="0"/>
                        </a:spcAft>
                        <a:buNone/>
                      </a:pPr>
                      <a:endParaRPr sz="2500"/>
                    </a:p>
                  </a:txBody>
                  <a:tcPr marL="121900" marR="121900" marT="121900" marB="121900"/>
                </a:tc>
                <a:tc>
                  <a:txBody>
                    <a:bodyPr/>
                    <a:lstStyle/>
                    <a:p>
                      <a:pPr marL="0" lvl="0" indent="0" algn="ctr" rtl="0">
                        <a:spcBef>
                          <a:spcPts val="0"/>
                        </a:spcBef>
                        <a:spcAft>
                          <a:spcPts val="0"/>
                        </a:spcAft>
                        <a:buNone/>
                      </a:pPr>
                      <a:r>
                        <a:rPr lang="en" sz="2500"/>
                        <a:t>1997</a:t>
                      </a:r>
                      <a:endParaRPr sz="2500"/>
                    </a:p>
                  </a:txBody>
                  <a:tcPr marL="121900" marR="121900" marT="121900" marB="121900"/>
                </a:tc>
                <a:tc>
                  <a:txBody>
                    <a:bodyPr/>
                    <a:lstStyle/>
                    <a:p>
                      <a:pPr marL="0" lvl="0" indent="0" algn="ctr" rtl="0">
                        <a:spcBef>
                          <a:spcPts val="0"/>
                        </a:spcBef>
                        <a:spcAft>
                          <a:spcPts val="0"/>
                        </a:spcAft>
                        <a:buNone/>
                      </a:pPr>
                      <a:r>
                        <a:rPr lang="en" sz="2500"/>
                        <a:t>2010</a:t>
                      </a:r>
                      <a:endParaRPr sz="2500"/>
                    </a:p>
                  </a:txBody>
                  <a:tcPr marL="121900" marR="121900" marT="121900" marB="121900"/>
                </a:tc>
                <a:extLst>
                  <a:ext uri="{0D108BD9-81ED-4DB2-BD59-A6C34878D82A}">
                    <a16:rowId xmlns:a16="http://schemas.microsoft.com/office/drawing/2014/main" val="10000"/>
                  </a:ext>
                </a:extLst>
              </a:tr>
              <a:tr h="595967">
                <a:tc>
                  <a:txBody>
                    <a:bodyPr/>
                    <a:lstStyle/>
                    <a:p>
                      <a:pPr marL="0" lvl="0" indent="0" algn="l" rtl="0">
                        <a:spcBef>
                          <a:spcPts val="0"/>
                        </a:spcBef>
                        <a:spcAft>
                          <a:spcPts val="0"/>
                        </a:spcAft>
                        <a:buNone/>
                      </a:pPr>
                      <a:r>
                        <a:rPr lang="en" sz="1200"/>
                        <a:t>Impervious Surface</a:t>
                      </a:r>
                      <a:endParaRPr sz="1200"/>
                    </a:p>
                  </a:txBody>
                  <a:tcPr marL="121900" marR="121900" marT="121900" marB="121900"/>
                </a:tc>
                <a:tc>
                  <a:txBody>
                    <a:bodyPr/>
                    <a:lstStyle/>
                    <a:p>
                      <a:pPr marL="0" lvl="0" indent="0" algn="ctr" rtl="0">
                        <a:spcBef>
                          <a:spcPts val="0"/>
                        </a:spcBef>
                        <a:spcAft>
                          <a:spcPts val="0"/>
                        </a:spcAft>
                        <a:buNone/>
                      </a:pPr>
                      <a:r>
                        <a:rPr lang="en" sz="1600"/>
                        <a:t>12.2% </a:t>
                      </a:r>
                      <a:r>
                        <a:rPr lang="en" sz="1100"/>
                        <a:t>(25.7%)</a:t>
                      </a:r>
                      <a:endParaRPr sz="1100"/>
                    </a:p>
                  </a:txBody>
                  <a:tcPr marL="121900" marR="121900" marT="121900" marB="121900"/>
                </a:tc>
                <a:tc>
                  <a:txBody>
                    <a:bodyPr/>
                    <a:lstStyle/>
                    <a:p>
                      <a:pPr marL="0" lvl="0" indent="0" algn="ctr" rtl="0">
                        <a:spcBef>
                          <a:spcPts val="0"/>
                        </a:spcBef>
                        <a:spcAft>
                          <a:spcPts val="0"/>
                        </a:spcAft>
                        <a:buNone/>
                      </a:pPr>
                      <a:r>
                        <a:rPr lang="en" sz="1600"/>
                        <a:t>12.2% </a:t>
                      </a:r>
                      <a:r>
                        <a:rPr lang="en" sz="1100"/>
                        <a:t>(26.5%)</a:t>
                      </a:r>
                      <a:endParaRPr sz="1100"/>
                    </a:p>
                  </a:txBody>
                  <a:tcPr marL="121900" marR="121900" marT="121900" marB="121900"/>
                </a:tc>
                <a:extLst>
                  <a:ext uri="{0D108BD9-81ED-4DB2-BD59-A6C34878D82A}">
                    <a16:rowId xmlns:a16="http://schemas.microsoft.com/office/drawing/2014/main" val="10001"/>
                  </a:ext>
                </a:extLst>
              </a:tr>
              <a:tr h="595967">
                <a:tc>
                  <a:txBody>
                    <a:bodyPr/>
                    <a:lstStyle/>
                    <a:p>
                      <a:pPr marL="0" lvl="0" indent="0" algn="l" rtl="0">
                        <a:spcBef>
                          <a:spcPts val="0"/>
                        </a:spcBef>
                        <a:spcAft>
                          <a:spcPts val="0"/>
                        </a:spcAft>
                        <a:buNone/>
                      </a:pPr>
                      <a:r>
                        <a:rPr lang="en" sz="1200"/>
                        <a:t>Canopy Coverage</a:t>
                      </a:r>
                      <a:endParaRPr sz="1200"/>
                    </a:p>
                  </a:txBody>
                  <a:tcPr marL="121900" marR="121900" marT="121900" marB="121900"/>
                </a:tc>
                <a:tc>
                  <a:txBody>
                    <a:bodyPr/>
                    <a:lstStyle/>
                    <a:p>
                      <a:pPr marL="0" lvl="0" indent="0" algn="ctr" rtl="0">
                        <a:spcBef>
                          <a:spcPts val="0"/>
                        </a:spcBef>
                        <a:spcAft>
                          <a:spcPts val="0"/>
                        </a:spcAft>
                        <a:buNone/>
                      </a:pPr>
                      <a:r>
                        <a:rPr lang="en" sz="1600"/>
                        <a:t>74.3%</a:t>
                      </a:r>
                      <a:endParaRPr sz="1600"/>
                    </a:p>
                  </a:txBody>
                  <a:tcPr marL="121900" marR="121900" marT="121900" marB="121900"/>
                </a:tc>
                <a:tc>
                  <a:txBody>
                    <a:bodyPr/>
                    <a:lstStyle/>
                    <a:p>
                      <a:pPr marL="0" lvl="0" indent="0" algn="ctr" rtl="0">
                        <a:spcBef>
                          <a:spcPts val="0"/>
                        </a:spcBef>
                        <a:spcAft>
                          <a:spcPts val="0"/>
                        </a:spcAft>
                        <a:buNone/>
                      </a:pPr>
                      <a:r>
                        <a:rPr lang="en" sz="1600"/>
                        <a:t>73.5%</a:t>
                      </a:r>
                      <a:endParaRPr sz="1600"/>
                    </a:p>
                  </a:txBody>
                  <a:tcPr marL="121900" marR="121900" marT="121900" marB="121900"/>
                </a:tc>
                <a:extLst>
                  <a:ext uri="{0D108BD9-81ED-4DB2-BD59-A6C34878D82A}">
                    <a16:rowId xmlns:a16="http://schemas.microsoft.com/office/drawing/2014/main" val="10002"/>
                  </a:ext>
                </a:extLst>
              </a:tr>
            </a:tbl>
          </a:graphicData>
        </a:graphic>
      </p:graphicFrame>
      <p:sp>
        <p:nvSpPr>
          <p:cNvPr id="120" name="Google Shape;120;p21"/>
          <p:cNvSpPr txBox="1"/>
          <p:nvPr/>
        </p:nvSpPr>
        <p:spPr>
          <a:xfrm>
            <a:off x="4165833" y="1759867"/>
            <a:ext cx="7610400" cy="3200836"/>
          </a:xfrm>
          <a:prstGeom prst="rect">
            <a:avLst/>
          </a:prstGeom>
          <a:noFill/>
          <a:ln>
            <a:noFill/>
          </a:ln>
        </p:spPr>
        <p:txBody>
          <a:bodyPr spcFirstLastPara="1" wrap="square" lIns="121900" tIns="121900" rIns="121900" bIns="121900" anchor="t" anchorCtr="0">
            <a:spAutoFit/>
          </a:bodyPr>
          <a:lstStyle/>
          <a:p>
            <a:pPr marL="609585" indent="-406390" defTabSz="1219170">
              <a:buClr>
                <a:srgbClr val="000000"/>
              </a:buClr>
              <a:buSzPts val="1200"/>
              <a:buFont typeface="Roboto"/>
              <a:buChar char="●"/>
            </a:pPr>
            <a:r>
              <a:rPr lang="en" sz="1600" kern="0">
                <a:solidFill>
                  <a:srgbClr val="000000"/>
                </a:solidFill>
                <a:latin typeface="Roboto"/>
                <a:ea typeface="Roboto"/>
                <a:cs typeface="Roboto"/>
                <a:sym typeface="Roboto"/>
              </a:rPr>
              <a:t>A dot-grid was overlaid on top of the 1997 and 2010 imagery and the dots outside the Signal Mountain boundary were clipped out. </a:t>
            </a:r>
            <a:endParaRPr sz="1600" kern="0">
              <a:solidFill>
                <a:srgbClr val="000000"/>
              </a:solidFill>
              <a:latin typeface="Roboto"/>
              <a:ea typeface="Roboto"/>
              <a:cs typeface="Roboto"/>
              <a:sym typeface="Roboto"/>
            </a:endParaRPr>
          </a:p>
          <a:p>
            <a:pPr marL="1219170" lvl="1" indent="-406390" defTabSz="1219170">
              <a:buClr>
                <a:srgbClr val="000000"/>
              </a:buClr>
              <a:buSzPts val="1200"/>
              <a:buFont typeface="Roboto"/>
              <a:buChar char="○"/>
            </a:pPr>
            <a:r>
              <a:rPr lang="en" sz="1600" kern="0">
                <a:solidFill>
                  <a:srgbClr val="000000"/>
                </a:solidFill>
                <a:latin typeface="Roboto"/>
                <a:ea typeface="Roboto"/>
                <a:cs typeface="Roboto"/>
                <a:sym typeface="Roboto"/>
              </a:rPr>
              <a:t>Two different grids were overlaid, one with 1/4 mile spacing between each dot and one with 3/16 mile spacing. The 3/16 mile dot grid was found to be less susceptible to error when calculating coverage results. </a:t>
            </a:r>
            <a:endParaRPr sz="1600" kern="0">
              <a:solidFill>
                <a:srgbClr val="000000"/>
              </a:solidFill>
              <a:latin typeface="Roboto"/>
              <a:ea typeface="Roboto"/>
              <a:cs typeface="Roboto"/>
              <a:sym typeface="Roboto"/>
            </a:endParaRPr>
          </a:p>
          <a:p>
            <a:pPr marL="609585" indent="-406390" defTabSz="1219170">
              <a:buClr>
                <a:srgbClr val="000000"/>
              </a:buClr>
              <a:buSzPts val="1200"/>
              <a:buFont typeface="Roboto"/>
              <a:buChar char="●"/>
            </a:pPr>
            <a:r>
              <a:rPr lang="en" sz="1600" kern="0">
                <a:solidFill>
                  <a:srgbClr val="000000"/>
                </a:solidFill>
                <a:latin typeface="Roboto"/>
                <a:ea typeface="Roboto"/>
                <a:cs typeface="Roboto"/>
                <a:sym typeface="Roboto"/>
              </a:rPr>
              <a:t>Then, the dots were manually classified into 3 classes (canopy, impervious, and other) by zooming in on each dot and visually determining the predominant land cover type. </a:t>
            </a:r>
            <a:endParaRPr sz="1600" kern="0">
              <a:solidFill>
                <a:srgbClr val="000000"/>
              </a:solidFill>
              <a:latin typeface="Roboto"/>
              <a:ea typeface="Roboto"/>
              <a:cs typeface="Roboto"/>
              <a:sym typeface="Roboto"/>
            </a:endParaRPr>
          </a:p>
          <a:p>
            <a:pPr marL="609585" indent="-406390" defTabSz="1219170">
              <a:buClr>
                <a:srgbClr val="000000"/>
              </a:buClr>
              <a:buSzPts val="1200"/>
              <a:buFont typeface="Roboto"/>
              <a:buChar char="●"/>
            </a:pPr>
            <a:r>
              <a:rPr lang="en" sz="1600" kern="0">
                <a:solidFill>
                  <a:srgbClr val="000000"/>
                </a:solidFill>
                <a:latin typeface="Roboto"/>
                <a:ea typeface="Roboto"/>
                <a:cs typeface="Roboto"/>
                <a:sym typeface="Roboto"/>
              </a:rPr>
              <a:t>Canopy and impervious surface coverage were calculated by dividing the number of points in each class by the total number of points inside the Signal Mountain boundary. </a:t>
            </a:r>
            <a:endParaRPr sz="1600" kern="0">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415600" y="361299"/>
            <a:ext cx="11360800" cy="831600"/>
          </a:xfrm>
          <a:prstGeom prst="rect">
            <a:avLst/>
          </a:prstGeom>
        </p:spPr>
        <p:txBody>
          <a:bodyPr spcFirstLastPara="1" wrap="square" lIns="121900" tIns="121900" rIns="121900" bIns="121900" anchor="t" anchorCtr="0">
            <a:noAutofit/>
          </a:bodyPr>
          <a:lstStyle/>
          <a:p>
            <a:r>
              <a:rPr lang="en" sz="4000" dirty="0"/>
              <a:t>Our Dot Grid Analysis</a:t>
            </a:r>
            <a:endParaRPr sz="4000" dirty="0"/>
          </a:p>
        </p:txBody>
      </p:sp>
      <p:pic>
        <p:nvPicPr>
          <p:cNvPr id="126" name="Google Shape;126;p22"/>
          <p:cNvPicPr preferRelativeResize="0"/>
          <p:nvPr/>
        </p:nvPicPr>
        <p:blipFill>
          <a:blip r:embed="rId3">
            <a:alphaModFix/>
          </a:blip>
          <a:stretch>
            <a:fillRect/>
          </a:stretch>
        </p:blipFill>
        <p:spPr>
          <a:xfrm>
            <a:off x="1" y="1702700"/>
            <a:ext cx="5545236" cy="5155301"/>
          </a:xfrm>
          <a:prstGeom prst="rect">
            <a:avLst/>
          </a:prstGeom>
          <a:noFill/>
          <a:ln>
            <a:noFill/>
          </a:ln>
        </p:spPr>
      </p:pic>
      <p:pic>
        <p:nvPicPr>
          <p:cNvPr id="127" name="Google Shape;127;p22"/>
          <p:cNvPicPr preferRelativeResize="0"/>
          <p:nvPr/>
        </p:nvPicPr>
        <p:blipFill>
          <a:blip r:embed="rId4">
            <a:alphaModFix/>
          </a:blip>
          <a:stretch>
            <a:fillRect/>
          </a:stretch>
        </p:blipFill>
        <p:spPr>
          <a:xfrm>
            <a:off x="4451335" y="4076700"/>
            <a:ext cx="3391199" cy="2682701"/>
          </a:xfrm>
          <a:prstGeom prst="rect">
            <a:avLst/>
          </a:prstGeom>
          <a:noFill/>
          <a:ln>
            <a:noFill/>
          </a:ln>
          <a:effectLst>
            <a:outerShdw blurRad="57150" dist="19050" dir="5400000" algn="bl" rotWithShape="0">
              <a:srgbClr val="000000">
                <a:alpha val="50000"/>
              </a:srgbClr>
            </a:outerShdw>
          </a:effectLst>
        </p:spPr>
      </p:pic>
      <p:sp>
        <p:nvSpPr>
          <p:cNvPr id="128" name="Google Shape;128;p22"/>
          <p:cNvSpPr/>
          <p:nvPr/>
        </p:nvSpPr>
        <p:spPr>
          <a:xfrm>
            <a:off x="2038367" y="4343400"/>
            <a:ext cx="1047600" cy="831600"/>
          </a:xfrm>
          <a:prstGeom prst="rect">
            <a:avLst/>
          </a:prstGeom>
          <a:noFill/>
          <a:ln w="9525" cap="flat" cmpd="sng">
            <a:solidFill>
              <a:schemeClr val="dk1"/>
            </a:solidFill>
            <a:prstDash val="solid"/>
            <a:round/>
            <a:headEnd type="none" w="sm" len="sm"/>
            <a:tailEnd type="none" w="sm" len="sm"/>
          </a:ln>
          <a:effectLst>
            <a:outerShdw blurRad="57150" dist="19050" algn="bl" rotWithShape="0">
              <a:schemeClr val="lt1">
                <a:alpha val="0"/>
              </a:schemeClr>
            </a:outerShdw>
            <a:reflection stA="0" endPos="2000" fadeDir="5400012" sy="-100000" algn="bl" rotWithShape="0"/>
          </a:effectLst>
        </p:spPr>
        <p:txBody>
          <a:bodyPr spcFirstLastPara="1" wrap="square" lIns="121900" tIns="121900" rIns="121900" bIns="121900" anchor="ctr" anchorCtr="0">
            <a:noAutofit/>
          </a:bodyPr>
          <a:lstStyle/>
          <a:p>
            <a:pPr defTabSz="1219170">
              <a:buClr>
                <a:srgbClr val="000000"/>
              </a:buClr>
            </a:pPr>
            <a:endParaRPr sz="1867" kern="0">
              <a:solidFill>
                <a:srgbClr val="31394D"/>
              </a:solidFill>
              <a:latin typeface="Arial"/>
              <a:cs typeface="Arial"/>
              <a:sym typeface="Arial"/>
            </a:endParaRPr>
          </a:p>
        </p:txBody>
      </p:sp>
      <p:cxnSp>
        <p:nvCxnSpPr>
          <p:cNvPr id="129" name="Google Shape;129;p22"/>
          <p:cNvCxnSpPr>
            <a:stCxn id="128" idx="3"/>
            <a:endCxn id="127" idx="1"/>
          </p:cNvCxnSpPr>
          <p:nvPr/>
        </p:nvCxnSpPr>
        <p:spPr>
          <a:xfrm>
            <a:off x="3085967" y="4759200"/>
            <a:ext cx="1365200" cy="658800"/>
          </a:xfrm>
          <a:prstGeom prst="straightConnector1">
            <a:avLst/>
          </a:prstGeom>
          <a:noFill/>
          <a:ln w="9525" cap="flat" cmpd="sng">
            <a:solidFill>
              <a:schemeClr val="dk1"/>
            </a:solidFill>
            <a:prstDash val="solid"/>
            <a:round/>
            <a:headEnd type="none" w="med" len="med"/>
            <a:tailEnd type="triangle" w="med" len="med"/>
          </a:ln>
        </p:spPr>
      </p:cxnSp>
      <p:sp>
        <p:nvSpPr>
          <p:cNvPr id="130" name="Google Shape;130;p22"/>
          <p:cNvSpPr txBox="1"/>
          <p:nvPr/>
        </p:nvSpPr>
        <p:spPr>
          <a:xfrm>
            <a:off x="5381633" y="1860300"/>
            <a:ext cx="6610400" cy="2215951"/>
          </a:xfrm>
          <a:prstGeom prst="rect">
            <a:avLst/>
          </a:prstGeom>
          <a:noFill/>
          <a:ln>
            <a:noFill/>
          </a:ln>
        </p:spPr>
        <p:txBody>
          <a:bodyPr spcFirstLastPara="1" wrap="square" lIns="121900" tIns="121900" rIns="121900" bIns="121900" anchor="t" anchorCtr="0">
            <a:spAutoFit/>
          </a:bodyPr>
          <a:lstStyle/>
          <a:p>
            <a:pPr marL="609585" indent="-406390" defTabSz="1219170">
              <a:buClr>
                <a:srgbClr val="000000"/>
              </a:buClr>
              <a:buSzPts val="1200"/>
              <a:buFont typeface="Roboto"/>
              <a:buChar char="●"/>
            </a:pPr>
            <a:r>
              <a:rPr lang="en" sz="1600" kern="0">
                <a:solidFill>
                  <a:srgbClr val="000000"/>
                </a:solidFill>
                <a:latin typeface="Roboto"/>
                <a:ea typeface="Roboto"/>
                <a:cs typeface="Roboto"/>
                <a:sym typeface="Roboto"/>
              </a:rPr>
              <a:t>Our dot-grid analysis differed from the analysis in the 2012 report in 3 main ways. </a:t>
            </a:r>
            <a:endParaRPr sz="1600" kern="0">
              <a:solidFill>
                <a:srgbClr val="000000"/>
              </a:solidFill>
              <a:latin typeface="Roboto"/>
              <a:ea typeface="Roboto"/>
              <a:cs typeface="Roboto"/>
              <a:sym typeface="Roboto"/>
            </a:endParaRPr>
          </a:p>
          <a:p>
            <a:pPr marL="1219170" lvl="1" indent="-406390" defTabSz="1219170">
              <a:buClr>
                <a:srgbClr val="000000"/>
              </a:buClr>
              <a:buSzPts val="1200"/>
              <a:buFont typeface="Roboto"/>
              <a:buAutoNum type="arabicPeriod"/>
            </a:pPr>
            <a:r>
              <a:rPr lang="en" sz="1600" kern="0">
                <a:solidFill>
                  <a:srgbClr val="000000"/>
                </a:solidFill>
                <a:latin typeface="Roboto"/>
                <a:ea typeface="Roboto"/>
                <a:cs typeface="Roboto"/>
                <a:sym typeface="Roboto"/>
              </a:rPr>
              <a:t>Points were classified into 2 classes instead of 3 (canopy and impervious surfaces).</a:t>
            </a:r>
            <a:endParaRPr sz="1600" kern="0">
              <a:solidFill>
                <a:srgbClr val="000000"/>
              </a:solidFill>
              <a:latin typeface="Roboto"/>
              <a:ea typeface="Roboto"/>
              <a:cs typeface="Roboto"/>
              <a:sym typeface="Roboto"/>
            </a:endParaRPr>
          </a:p>
          <a:p>
            <a:pPr marL="1219170" lvl="1" indent="-406390" defTabSz="1219170">
              <a:buClr>
                <a:srgbClr val="000000"/>
              </a:buClr>
              <a:buSzPts val="1200"/>
              <a:buFont typeface="Roboto"/>
              <a:buAutoNum type="arabicPeriod"/>
            </a:pPr>
            <a:r>
              <a:rPr lang="en" sz="1600" kern="0">
                <a:solidFill>
                  <a:srgbClr val="000000"/>
                </a:solidFill>
                <a:latin typeface="Roboto"/>
                <a:ea typeface="Roboto"/>
                <a:cs typeface="Roboto"/>
                <a:sym typeface="Roboto"/>
              </a:rPr>
              <a:t>Canopy and impervious surface coverage was calculated for Signal Mountain and Walden jointly. </a:t>
            </a:r>
            <a:endParaRPr sz="1600" kern="0">
              <a:solidFill>
                <a:srgbClr val="000000"/>
              </a:solidFill>
              <a:latin typeface="Roboto"/>
              <a:ea typeface="Roboto"/>
              <a:cs typeface="Roboto"/>
              <a:sym typeface="Roboto"/>
            </a:endParaRPr>
          </a:p>
          <a:p>
            <a:pPr marL="1219170" lvl="1" indent="-406390" defTabSz="1219170">
              <a:buClr>
                <a:srgbClr val="000000"/>
              </a:buClr>
              <a:buSzPts val="1200"/>
              <a:buFont typeface="Roboto"/>
              <a:buAutoNum type="arabicPeriod"/>
            </a:pPr>
            <a:r>
              <a:rPr lang="en" sz="1600" kern="0">
                <a:solidFill>
                  <a:srgbClr val="000000"/>
                </a:solidFill>
                <a:latin typeface="Roboto"/>
                <a:ea typeface="Roboto"/>
                <a:cs typeface="Roboto"/>
                <a:sym typeface="Roboto"/>
              </a:rPr>
              <a:t>The spacing between each dot was 1/4 mile instead of 3/16 mile.</a:t>
            </a:r>
            <a:endParaRPr sz="1600" kern="0">
              <a:solidFill>
                <a:srgbClr val="000000"/>
              </a:solidFill>
              <a:latin typeface="Roboto"/>
              <a:ea typeface="Roboto"/>
              <a:cs typeface="Roboto"/>
              <a:sym typeface="Roboto"/>
            </a:endParaRPr>
          </a:p>
        </p:txBody>
      </p:sp>
      <p:sp>
        <p:nvSpPr>
          <p:cNvPr id="131" name="Google Shape;131;p22"/>
          <p:cNvSpPr txBox="1"/>
          <p:nvPr/>
        </p:nvSpPr>
        <p:spPr>
          <a:xfrm>
            <a:off x="7724833" y="4730451"/>
            <a:ext cx="4267200" cy="1375016"/>
          </a:xfrm>
          <a:prstGeom prst="rect">
            <a:avLst/>
          </a:prstGeom>
          <a:noFill/>
          <a:ln>
            <a:noFill/>
          </a:ln>
        </p:spPr>
        <p:txBody>
          <a:bodyPr spcFirstLastPara="1" wrap="square" lIns="121900" tIns="121900" rIns="121900" bIns="121900" anchor="t" anchorCtr="0">
            <a:spAutoFit/>
          </a:bodyPr>
          <a:lstStyle/>
          <a:p>
            <a:pPr marL="609585" indent="-397923" defTabSz="1219170">
              <a:buClr>
                <a:srgbClr val="000000"/>
              </a:buClr>
              <a:buSzPts val="1100"/>
              <a:buFont typeface="Roboto"/>
              <a:buChar char="●"/>
            </a:pPr>
            <a:r>
              <a:rPr lang="en" sz="1467" kern="0">
                <a:solidFill>
                  <a:srgbClr val="000000"/>
                </a:solidFill>
                <a:latin typeface="Roboto"/>
                <a:ea typeface="Roboto"/>
                <a:cs typeface="Roboto"/>
                <a:sym typeface="Roboto"/>
              </a:rPr>
              <a:t>To make our results comparable to the 2012 report, we combined the percentages obtained from the impervious surface and “other” classes (see previous slide). </a:t>
            </a:r>
            <a:endParaRPr sz="1467" kern="0">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415568" y="333000"/>
            <a:ext cx="11360800" cy="831600"/>
          </a:xfrm>
          <a:prstGeom prst="rect">
            <a:avLst/>
          </a:prstGeom>
        </p:spPr>
        <p:txBody>
          <a:bodyPr spcFirstLastPara="1" wrap="square" lIns="121900" tIns="121900" rIns="121900" bIns="121900" anchor="t" anchorCtr="0">
            <a:noAutofit/>
          </a:bodyPr>
          <a:lstStyle/>
          <a:p>
            <a:r>
              <a:rPr lang="en" sz="4000" dirty="0"/>
              <a:t>Unsupervised NAIP Data from 2010 to 2021</a:t>
            </a:r>
            <a:endParaRPr sz="4000" dirty="0"/>
          </a:p>
        </p:txBody>
      </p:sp>
      <p:sp>
        <p:nvSpPr>
          <p:cNvPr id="137" name="Google Shape;137;p23"/>
          <p:cNvSpPr txBox="1">
            <a:spLocks noGrp="1"/>
          </p:cNvSpPr>
          <p:nvPr>
            <p:ph type="body" idx="1"/>
          </p:nvPr>
        </p:nvSpPr>
        <p:spPr>
          <a:xfrm>
            <a:off x="415600" y="2007600"/>
            <a:ext cx="5333200" cy="41016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sp>
        <p:nvSpPr>
          <p:cNvPr id="138" name="Google Shape;138;p23"/>
          <p:cNvSpPr txBox="1">
            <a:spLocks noGrp="1"/>
          </p:cNvSpPr>
          <p:nvPr>
            <p:ph type="body" idx="2"/>
          </p:nvPr>
        </p:nvSpPr>
        <p:spPr>
          <a:xfrm>
            <a:off x="6443200" y="2007600"/>
            <a:ext cx="5333200" cy="4101600"/>
          </a:xfrm>
          <a:prstGeom prst="rect">
            <a:avLst/>
          </a:prstGeom>
        </p:spPr>
        <p:txBody>
          <a:bodyPr spcFirstLastPara="1" wrap="square" lIns="121900" tIns="121900" rIns="121900" bIns="121900" anchor="t" anchorCtr="0">
            <a:normAutofit/>
          </a:bodyPr>
          <a:lstStyle/>
          <a:p>
            <a:pPr marL="0" indent="0">
              <a:spcAft>
                <a:spcPts val="1600"/>
              </a:spcAft>
              <a:buNone/>
            </a:pPr>
            <a:endParaRPr/>
          </a:p>
        </p:txBody>
      </p:sp>
      <p:pic>
        <p:nvPicPr>
          <p:cNvPr id="139" name="Google Shape;139;p23"/>
          <p:cNvPicPr preferRelativeResize="0"/>
          <p:nvPr/>
        </p:nvPicPr>
        <p:blipFill>
          <a:blip r:embed="rId3">
            <a:alphaModFix/>
          </a:blip>
          <a:stretch>
            <a:fillRect/>
          </a:stretch>
        </p:blipFill>
        <p:spPr>
          <a:xfrm>
            <a:off x="1" y="1786094"/>
            <a:ext cx="6095967" cy="4876773"/>
          </a:xfrm>
          <a:prstGeom prst="rect">
            <a:avLst/>
          </a:prstGeom>
          <a:noFill/>
          <a:ln>
            <a:noFill/>
          </a:ln>
        </p:spPr>
      </p:pic>
      <p:pic>
        <p:nvPicPr>
          <p:cNvPr id="140" name="Google Shape;140;p23"/>
          <p:cNvPicPr preferRelativeResize="0"/>
          <p:nvPr/>
        </p:nvPicPr>
        <p:blipFill>
          <a:blip r:embed="rId4">
            <a:alphaModFix/>
          </a:blip>
          <a:stretch>
            <a:fillRect/>
          </a:stretch>
        </p:blipFill>
        <p:spPr>
          <a:xfrm>
            <a:off x="6106434" y="1786102"/>
            <a:ext cx="6006733" cy="48767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415633" y="667900"/>
            <a:ext cx="11360800" cy="831600"/>
          </a:xfrm>
          <a:prstGeom prst="rect">
            <a:avLst/>
          </a:prstGeom>
        </p:spPr>
        <p:txBody>
          <a:bodyPr spcFirstLastPara="1" wrap="square" lIns="121900" tIns="121900" rIns="121900" bIns="121900" anchor="t" anchorCtr="0">
            <a:normAutofit/>
          </a:bodyPr>
          <a:lstStyle/>
          <a:p>
            <a:r>
              <a:rPr lang="en"/>
              <a:t>Unsupervised TDOT Data from 2010 to 2018</a:t>
            </a:r>
            <a:endParaRPr/>
          </a:p>
        </p:txBody>
      </p:sp>
      <p:pic>
        <p:nvPicPr>
          <p:cNvPr id="146" name="Google Shape;146;p24"/>
          <p:cNvPicPr preferRelativeResize="0"/>
          <p:nvPr/>
        </p:nvPicPr>
        <p:blipFill>
          <a:blip r:embed="rId3">
            <a:alphaModFix/>
          </a:blip>
          <a:stretch>
            <a:fillRect/>
          </a:stretch>
        </p:blipFill>
        <p:spPr>
          <a:xfrm>
            <a:off x="0" y="1943092"/>
            <a:ext cx="6085168" cy="4702189"/>
          </a:xfrm>
          <a:prstGeom prst="rect">
            <a:avLst/>
          </a:prstGeom>
          <a:noFill/>
          <a:ln>
            <a:noFill/>
          </a:ln>
        </p:spPr>
      </p:pic>
      <p:pic>
        <p:nvPicPr>
          <p:cNvPr id="147" name="Google Shape;147;p24"/>
          <p:cNvPicPr preferRelativeResize="0"/>
          <p:nvPr/>
        </p:nvPicPr>
        <p:blipFill>
          <a:blip r:embed="rId4">
            <a:alphaModFix/>
          </a:blip>
          <a:stretch>
            <a:fillRect/>
          </a:stretch>
        </p:blipFill>
        <p:spPr>
          <a:xfrm>
            <a:off x="6096000" y="1943100"/>
            <a:ext cx="6085155" cy="47021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404768" y="395757"/>
            <a:ext cx="11360800" cy="831600"/>
          </a:xfrm>
          <a:prstGeom prst="rect">
            <a:avLst/>
          </a:prstGeom>
        </p:spPr>
        <p:txBody>
          <a:bodyPr spcFirstLastPara="1" wrap="square" lIns="121900" tIns="121900" rIns="121900" bIns="121900" anchor="t" anchorCtr="0">
            <a:noAutofit/>
          </a:bodyPr>
          <a:lstStyle/>
          <a:p>
            <a:r>
              <a:rPr lang="en" sz="4000" dirty="0"/>
              <a:t>NDVI Analysis</a:t>
            </a:r>
            <a:endParaRPr sz="4000" dirty="0"/>
          </a:p>
        </p:txBody>
      </p:sp>
      <p:pic>
        <p:nvPicPr>
          <p:cNvPr id="153" name="Google Shape;153;p25"/>
          <p:cNvPicPr preferRelativeResize="0"/>
          <p:nvPr/>
        </p:nvPicPr>
        <p:blipFill rotWithShape="1">
          <a:blip r:embed="rId3">
            <a:alphaModFix/>
          </a:blip>
          <a:srcRect/>
          <a:stretch/>
        </p:blipFill>
        <p:spPr>
          <a:xfrm>
            <a:off x="0" y="1943092"/>
            <a:ext cx="6085168" cy="4702189"/>
          </a:xfrm>
          <a:prstGeom prst="rect">
            <a:avLst/>
          </a:prstGeom>
          <a:noFill/>
          <a:ln>
            <a:noFill/>
          </a:ln>
        </p:spPr>
      </p:pic>
      <p:pic>
        <p:nvPicPr>
          <p:cNvPr id="154" name="Google Shape;154;p25"/>
          <p:cNvPicPr preferRelativeResize="0"/>
          <p:nvPr/>
        </p:nvPicPr>
        <p:blipFill rotWithShape="1">
          <a:blip r:embed="rId4">
            <a:alphaModFix/>
          </a:blip>
          <a:srcRect/>
          <a:stretch/>
        </p:blipFill>
        <p:spPr>
          <a:xfrm>
            <a:off x="6096000" y="1943100"/>
            <a:ext cx="6085155" cy="47021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415600" y="300950"/>
            <a:ext cx="11360800" cy="831600"/>
          </a:xfrm>
          <a:prstGeom prst="rect">
            <a:avLst/>
          </a:prstGeom>
        </p:spPr>
        <p:txBody>
          <a:bodyPr spcFirstLastPara="1" wrap="square" lIns="121900" tIns="121900" rIns="121900" bIns="121900" anchor="t" anchorCtr="0">
            <a:noAutofit/>
          </a:bodyPr>
          <a:lstStyle/>
          <a:p>
            <a:r>
              <a:rPr lang="en" sz="4000" dirty="0"/>
              <a:t>Numerical Analysis Results</a:t>
            </a:r>
            <a:endParaRPr sz="4000" dirty="0"/>
          </a:p>
        </p:txBody>
      </p:sp>
      <p:graphicFrame>
        <p:nvGraphicFramePr>
          <p:cNvPr id="160" name="Google Shape;160;p26"/>
          <p:cNvGraphicFramePr/>
          <p:nvPr/>
        </p:nvGraphicFramePr>
        <p:xfrm>
          <a:off x="1270000" y="1798633"/>
          <a:ext cx="9652000" cy="5049967"/>
        </p:xfrm>
        <a:graphic>
          <a:graphicData uri="http://schemas.openxmlformats.org/drawingml/2006/table">
            <a:tbl>
              <a:tblPr>
                <a:noFill/>
              </a:tblPr>
              <a:tblGrid>
                <a:gridCol w="1930400">
                  <a:extLst>
                    <a:ext uri="{9D8B030D-6E8A-4147-A177-3AD203B41FA5}">
                      <a16:colId xmlns:a16="http://schemas.microsoft.com/office/drawing/2014/main" val="20000"/>
                    </a:ext>
                  </a:extLst>
                </a:gridCol>
                <a:gridCol w="1930400">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gridCol w="1930400">
                  <a:extLst>
                    <a:ext uri="{9D8B030D-6E8A-4147-A177-3AD203B41FA5}">
                      <a16:colId xmlns:a16="http://schemas.microsoft.com/office/drawing/2014/main" val="20003"/>
                    </a:ext>
                  </a:extLst>
                </a:gridCol>
                <a:gridCol w="1930400">
                  <a:extLst>
                    <a:ext uri="{9D8B030D-6E8A-4147-A177-3AD203B41FA5}">
                      <a16:colId xmlns:a16="http://schemas.microsoft.com/office/drawing/2014/main" val="20004"/>
                    </a:ext>
                  </a:extLst>
                </a:gridCol>
              </a:tblGrid>
              <a:tr h="1002583">
                <a:tc>
                  <a:txBody>
                    <a:bodyPr/>
                    <a:lstStyle/>
                    <a:p>
                      <a:pPr marL="0" lvl="0" indent="0" algn="l" rtl="0">
                        <a:spcBef>
                          <a:spcPts val="0"/>
                        </a:spcBef>
                        <a:spcAft>
                          <a:spcPts val="0"/>
                        </a:spcAft>
                        <a:buNone/>
                      </a:pPr>
                      <a:endParaRPr sz="25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500"/>
                    </a:p>
                    <a:p>
                      <a:pPr marL="0" lvl="0" indent="0" algn="l" rtl="0">
                        <a:spcBef>
                          <a:spcPts val="0"/>
                        </a:spcBef>
                        <a:spcAft>
                          <a:spcPts val="0"/>
                        </a:spcAft>
                        <a:buNone/>
                      </a:pPr>
                      <a:r>
                        <a:rPr lang="en" sz="2500" b="1"/>
                        <a:t>2010 NAIP</a:t>
                      </a:r>
                      <a:endParaRPr sz="25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500" b="1"/>
                    </a:p>
                    <a:p>
                      <a:pPr marL="0" lvl="0" indent="0" algn="l" rtl="0">
                        <a:spcBef>
                          <a:spcPts val="0"/>
                        </a:spcBef>
                        <a:spcAft>
                          <a:spcPts val="0"/>
                        </a:spcAft>
                        <a:buNone/>
                      </a:pPr>
                      <a:r>
                        <a:rPr lang="en" sz="2500" b="1"/>
                        <a:t>2021 NAIP</a:t>
                      </a:r>
                      <a:endParaRPr sz="25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500" b="1"/>
                    </a:p>
                    <a:p>
                      <a:pPr marL="0" lvl="0" indent="0" algn="l" rtl="0">
                        <a:spcBef>
                          <a:spcPts val="0"/>
                        </a:spcBef>
                        <a:spcAft>
                          <a:spcPts val="0"/>
                        </a:spcAft>
                        <a:buNone/>
                      </a:pPr>
                      <a:r>
                        <a:rPr lang="en" sz="2500" b="1"/>
                        <a:t>2010 TDOT</a:t>
                      </a:r>
                      <a:endParaRPr sz="25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500" b="1"/>
                    </a:p>
                    <a:p>
                      <a:pPr marL="0" lvl="0" indent="0" algn="l" rtl="0">
                        <a:spcBef>
                          <a:spcPts val="0"/>
                        </a:spcBef>
                        <a:spcAft>
                          <a:spcPts val="0"/>
                        </a:spcAft>
                        <a:buNone/>
                      </a:pPr>
                      <a:r>
                        <a:rPr lang="en" sz="2500" b="1"/>
                        <a:t>2018 TDOT</a:t>
                      </a:r>
                      <a:endParaRPr sz="25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381975">
                <a:tc>
                  <a:txBody>
                    <a:bodyPr/>
                    <a:lstStyle/>
                    <a:p>
                      <a:pPr marL="0" lvl="0" indent="0" algn="ctr" rtl="0">
                        <a:spcBef>
                          <a:spcPts val="0"/>
                        </a:spcBef>
                        <a:spcAft>
                          <a:spcPts val="0"/>
                        </a:spcAft>
                        <a:buNone/>
                      </a:pPr>
                      <a:endParaRPr sz="2500"/>
                    </a:p>
                    <a:p>
                      <a:pPr marL="0" lvl="0" indent="0" algn="ctr" rtl="0">
                        <a:spcBef>
                          <a:spcPts val="0"/>
                        </a:spcBef>
                        <a:spcAft>
                          <a:spcPts val="0"/>
                        </a:spcAft>
                        <a:buNone/>
                      </a:pPr>
                      <a:r>
                        <a:rPr lang="en" sz="2500" b="1"/>
                        <a:t>Unsupervised</a:t>
                      </a:r>
                      <a:endParaRPr sz="25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t>C= 10.11 sq. miles</a:t>
                      </a:r>
                      <a:endParaRPr sz="1600"/>
                    </a:p>
                    <a:p>
                      <a:pPr marL="0" lvl="0" indent="0" algn="ctr" rtl="0">
                        <a:spcBef>
                          <a:spcPts val="0"/>
                        </a:spcBef>
                        <a:spcAft>
                          <a:spcPts val="0"/>
                        </a:spcAft>
                        <a:buNone/>
                      </a:pPr>
                      <a:r>
                        <a:rPr lang="en" sz="1600"/>
                        <a:t>(85%)</a:t>
                      </a:r>
                      <a:endParaRPr sz="1600"/>
                    </a:p>
                    <a:p>
                      <a:pPr marL="0" lvl="0" indent="0" algn="l" rtl="0">
                        <a:spcBef>
                          <a:spcPts val="0"/>
                        </a:spcBef>
                        <a:spcAft>
                          <a:spcPts val="0"/>
                        </a:spcAft>
                        <a:buNone/>
                      </a:pPr>
                      <a:r>
                        <a:rPr lang="en" sz="1600"/>
                        <a:t>IM= 1.78 sq. miles</a:t>
                      </a:r>
                      <a:endParaRPr sz="1600"/>
                    </a:p>
                    <a:p>
                      <a:pPr marL="0" lvl="0" indent="0" algn="ctr" rtl="0">
                        <a:spcBef>
                          <a:spcPts val="0"/>
                        </a:spcBef>
                        <a:spcAft>
                          <a:spcPts val="0"/>
                        </a:spcAft>
                        <a:buNone/>
                      </a:pPr>
                      <a:r>
                        <a:rPr lang="en" sz="1600"/>
                        <a:t>(15%)</a:t>
                      </a: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t>C= 8.77 sq. miles</a:t>
                      </a:r>
                      <a:endParaRPr sz="1600"/>
                    </a:p>
                    <a:p>
                      <a:pPr marL="0" lvl="0" indent="0" algn="ctr" rtl="0">
                        <a:spcBef>
                          <a:spcPts val="0"/>
                        </a:spcBef>
                        <a:spcAft>
                          <a:spcPts val="0"/>
                        </a:spcAft>
                        <a:buNone/>
                      </a:pPr>
                      <a:r>
                        <a:rPr lang="en" sz="1600"/>
                        <a:t>(73.8%)</a:t>
                      </a:r>
                      <a:endParaRPr sz="1600"/>
                    </a:p>
                    <a:p>
                      <a:pPr marL="0" lvl="0" indent="0" algn="l" rtl="0">
                        <a:spcBef>
                          <a:spcPts val="0"/>
                        </a:spcBef>
                        <a:spcAft>
                          <a:spcPts val="0"/>
                        </a:spcAft>
                        <a:buNone/>
                      </a:pPr>
                      <a:r>
                        <a:rPr lang="en" sz="1600"/>
                        <a:t>IM= 3.12 sq. mile</a:t>
                      </a:r>
                      <a:endParaRPr sz="1600"/>
                    </a:p>
                    <a:p>
                      <a:pPr marL="0" lvl="0" indent="0" algn="ctr" rtl="0">
                        <a:spcBef>
                          <a:spcPts val="0"/>
                        </a:spcBef>
                        <a:spcAft>
                          <a:spcPts val="0"/>
                        </a:spcAft>
                        <a:buNone/>
                      </a:pPr>
                      <a:r>
                        <a:rPr lang="en" sz="1600"/>
                        <a:t>(26.2%)</a:t>
                      </a: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t>C= 9.16 sq. miles</a:t>
                      </a:r>
                      <a:endParaRPr sz="1600"/>
                    </a:p>
                    <a:p>
                      <a:pPr marL="0" lvl="0" indent="0" algn="ctr" rtl="0">
                        <a:spcBef>
                          <a:spcPts val="0"/>
                        </a:spcBef>
                        <a:spcAft>
                          <a:spcPts val="0"/>
                        </a:spcAft>
                        <a:buNone/>
                      </a:pPr>
                      <a:r>
                        <a:rPr lang="en" sz="1600"/>
                        <a:t>(76.9%)</a:t>
                      </a:r>
                      <a:endParaRPr sz="1600"/>
                    </a:p>
                    <a:p>
                      <a:pPr marL="0" lvl="0" indent="0" algn="l" rtl="0">
                        <a:spcBef>
                          <a:spcPts val="0"/>
                        </a:spcBef>
                        <a:spcAft>
                          <a:spcPts val="0"/>
                        </a:spcAft>
                        <a:buNone/>
                      </a:pPr>
                      <a:r>
                        <a:rPr lang="en" sz="1600"/>
                        <a:t>IM= 2.74 sq. mile</a:t>
                      </a:r>
                      <a:endParaRPr sz="1600"/>
                    </a:p>
                    <a:p>
                      <a:pPr marL="0" lvl="0" indent="0" algn="ctr" rtl="0">
                        <a:spcBef>
                          <a:spcPts val="0"/>
                        </a:spcBef>
                        <a:spcAft>
                          <a:spcPts val="0"/>
                        </a:spcAft>
                        <a:buNone/>
                      </a:pPr>
                      <a:r>
                        <a:rPr lang="en" sz="1600"/>
                        <a:t>(23.1%)</a:t>
                      </a: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t>C= 8.83 sq. miles</a:t>
                      </a:r>
                      <a:endParaRPr sz="1600"/>
                    </a:p>
                    <a:p>
                      <a:pPr marL="0" lvl="0" indent="0" algn="ctr" rtl="0">
                        <a:spcBef>
                          <a:spcPts val="0"/>
                        </a:spcBef>
                        <a:spcAft>
                          <a:spcPts val="0"/>
                        </a:spcAft>
                        <a:buNone/>
                      </a:pPr>
                      <a:r>
                        <a:rPr lang="en" sz="1600"/>
                        <a:t>(74.26%)</a:t>
                      </a:r>
                      <a:endParaRPr sz="1600"/>
                    </a:p>
                    <a:p>
                      <a:pPr marL="0" lvl="0" indent="0" algn="l" rtl="0">
                        <a:spcBef>
                          <a:spcPts val="0"/>
                        </a:spcBef>
                        <a:spcAft>
                          <a:spcPts val="0"/>
                        </a:spcAft>
                        <a:buNone/>
                      </a:pPr>
                      <a:r>
                        <a:rPr lang="en" sz="1600"/>
                        <a:t>IM= 3.06 sq. mile</a:t>
                      </a:r>
                      <a:endParaRPr sz="1600"/>
                    </a:p>
                    <a:p>
                      <a:pPr marL="0" lvl="0" indent="0" algn="ctr" rtl="0">
                        <a:spcBef>
                          <a:spcPts val="0"/>
                        </a:spcBef>
                        <a:spcAft>
                          <a:spcPts val="0"/>
                        </a:spcAft>
                        <a:buNone/>
                      </a:pPr>
                      <a:r>
                        <a:rPr lang="en" sz="1600"/>
                        <a:t>(25.74%)</a:t>
                      </a: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463000">
                <a:tc>
                  <a:txBody>
                    <a:bodyPr/>
                    <a:lstStyle/>
                    <a:p>
                      <a:pPr marL="0" lvl="0" indent="0" algn="l" rtl="0">
                        <a:spcBef>
                          <a:spcPts val="0"/>
                        </a:spcBef>
                        <a:spcAft>
                          <a:spcPts val="0"/>
                        </a:spcAft>
                        <a:buNone/>
                      </a:pPr>
                      <a:endParaRPr sz="2500" b="1"/>
                    </a:p>
                    <a:p>
                      <a:pPr marL="0" lvl="0" indent="0" algn="ctr" rtl="0">
                        <a:spcBef>
                          <a:spcPts val="0"/>
                        </a:spcBef>
                        <a:spcAft>
                          <a:spcPts val="0"/>
                        </a:spcAft>
                        <a:buNone/>
                      </a:pPr>
                      <a:r>
                        <a:rPr lang="en" sz="2500" b="1"/>
                        <a:t>NDVI</a:t>
                      </a:r>
                      <a:endParaRPr sz="25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t>C= 8.74 sq. miles</a:t>
                      </a:r>
                      <a:endParaRPr sz="1600"/>
                    </a:p>
                    <a:p>
                      <a:pPr marL="0" lvl="0" indent="0" algn="ctr" rtl="0">
                        <a:spcBef>
                          <a:spcPts val="0"/>
                        </a:spcBef>
                        <a:spcAft>
                          <a:spcPts val="0"/>
                        </a:spcAft>
                        <a:buNone/>
                      </a:pPr>
                      <a:r>
                        <a:rPr lang="en" sz="1600"/>
                        <a:t>(73.5%)</a:t>
                      </a:r>
                      <a:endParaRPr sz="1600"/>
                    </a:p>
                    <a:p>
                      <a:pPr marL="0" lvl="0" indent="0" algn="l" rtl="0">
                        <a:spcBef>
                          <a:spcPts val="0"/>
                        </a:spcBef>
                        <a:spcAft>
                          <a:spcPts val="0"/>
                        </a:spcAft>
                        <a:buNone/>
                      </a:pPr>
                      <a:r>
                        <a:rPr lang="en" sz="1600"/>
                        <a:t>IM= 3.16 sq. miles</a:t>
                      </a:r>
                      <a:endParaRPr sz="1600"/>
                    </a:p>
                    <a:p>
                      <a:pPr marL="0" lvl="0" indent="0" algn="ctr" rtl="0">
                        <a:spcBef>
                          <a:spcPts val="0"/>
                        </a:spcBef>
                        <a:spcAft>
                          <a:spcPts val="0"/>
                        </a:spcAft>
                        <a:buNone/>
                      </a:pPr>
                      <a:r>
                        <a:rPr lang="en" sz="1600"/>
                        <a:t>(26.5%)</a:t>
                      </a: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t>C= 9.19 sq. miles</a:t>
                      </a:r>
                      <a:endParaRPr sz="1600"/>
                    </a:p>
                    <a:p>
                      <a:pPr marL="0" lvl="0" indent="0" algn="ctr" rtl="0">
                        <a:spcBef>
                          <a:spcPts val="0"/>
                        </a:spcBef>
                        <a:spcAft>
                          <a:spcPts val="0"/>
                        </a:spcAft>
                        <a:buNone/>
                      </a:pPr>
                      <a:r>
                        <a:rPr lang="en" sz="1600"/>
                        <a:t>(77.3%)</a:t>
                      </a:r>
                      <a:endParaRPr sz="1600"/>
                    </a:p>
                    <a:p>
                      <a:pPr marL="0" lvl="0" indent="0" algn="l" rtl="0">
                        <a:spcBef>
                          <a:spcPts val="0"/>
                        </a:spcBef>
                        <a:spcAft>
                          <a:spcPts val="0"/>
                        </a:spcAft>
                        <a:buNone/>
                      </a:pPr>
                      <a:r>
                        <a:rPr lang="en" sz="1600"/>
                        <a:t>IM= 2.70 sq.miles</a:t>
                      </a:r>
                      <a:endParaRPr sz="1600"/>
                    </a:p>
                    <a:p>
                      <a:pPr marL="0" lvl="0" indent="0" algn="ctr" rtl="0">
                        <a:spcBef>
                          <a:spcPts val="0"/>
                        </a:spcBef>
                        <a:spcAft>
                          <a:spcPts val="0"/>
                        </a:spcAft>
                        <a:buNone/>
                      </a:pPr>
                      <a:r>
                        <a:rPr lang="en" sz="1600"/>
                        <a:t>(22.7%)</a:t>
                      </a:r>
                      <a:endParaRPr sz="1600"/>
                    </a:p>
                    <a:p>
                      <a:pPr marL="0" lvl="0" indent="0" algn="l" rtl="0">
                        <a:spcBef>
                          <a:spcPts val="0"/>
                        </a:spcBef>
                        <a:spcAft>
                          <a:spcPts val="0"/>
                        </a:spcAft>
                        <a:buNone/>
                      </a:pP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118167">
                <a:tc>
                  <a:txBody>
                    <a:bodyPr/>
                    <a:lstStyle/>
                    <a:p>
                      <a:pPr marL="0" lvl="0" indent="0" algn="ctr" rtl="0">
                        <a:spcBef>
                          <a:spcPts val="0"/>
                        </a:spcBef>
                        <a:spcAft>
                          <a:spcPts val="0"/>
                        </a:spcAft>
                        <a:buNone/>
                      </a:pPr>
                      <a:r>
                        <a:rPr lang="en" sz="2500" b="1"/>
                        <a:t>Dot Grid </a:t>
                      </a:r>
                      <a:endParaRPr sz="2500" b="1"/>
                    </a:p>
                    <a:p>
                      <a:pPr marL="0" lvl="0" indent="0" algn="ctr" rtl="0">
                        <a:spcBef>
                          <a:spcPts val="0"/>
                        </a:spcBef>
                        <a:spcAft>
                          <a:spcPts val="0"/>
                        </a:spcAft>
                        <a:buNone/>
                      </a:pPr>
                      <a:r>
                        <a:rPr lang="en" sz="1600"/>
                        <a:t>(</a:t>
                      </a:r>
                      <a:r>
                        <a:rPr lang="en" sz="1500"/>
                        <a:t>all 3 years used 192 total points)</a:t>
                      </a:r>
                      <a:endParaRPr sz="15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t>C= 59.38%, (114)</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IM= 40.62%, (78)</a:t>
                      </a: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t>C= 68.75%, (132)</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IM= 31.25%, (60)</a:t>
                      </a: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t>C= 60.42 %, (116)</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IM= 39.58 %, (76)</a:t>
                      </a:r>
                      <a:endParaRPr sz="16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161" name="Google Shape;161;p26"/>
          <p:cNvCxnSpPr/>
          <p:nvPr/>
        </p:nvCxnSpPr>
        <p:spPr>
          <a:xfrm>
            <a:off x="3209933" y="3962400"/>
            <a:ext cx="1905200" cy="1428800"/>
          </a:xfrm>
          <a:prstGeom prst="straightConnector1">
            <a:avLst/>
          </a:prstGeom>
          <a:noFill/>
          <a:ln w="9525" cap="flat" cmpd="sng">
            <a:solidFill>
              <a:srgbClr val="000000"/>
            </a:solidFill>
            <a:prstDash val="solid"/>
            <a:round/>
            <a:headEnd type="none" w="med" len="med"/>
            <a:tailEnd type="none" w="med" len="med"/>
          </a:ln>
        </p:spPr>
      </p:cxnSp>
      <p:cxnSp>
        <p:nvCxnSpPr>
          <p:cNvPr id="162" name="Google Shape;162;p26"/>
          <p:cNvCxnSpPr/>
          <p:nvPr/>
        </p:nvCxnSpPr>
        <p:spPr>
          <a:xfrm>
            <a:off x="7061200" y="3962400"/>
            <a:ext cx="1905200" cy="1428800"/>
          </a:xfrm>
          <a:prstGeom prst="straightConnector1">
            <a:avLst/>
          </a:prstGeom>
          <a:noFill/>
          <a:ln w="9525" cap="flat" cmpd="sng">
            <a:solidFill>
              <a:srgbClr val="000000"/>
            </a:solidFill>
            <a:prstDash val="solid"/>
            <a:round/>
            <a:headEnd type="none" w="med" len="med"/>
            <a:tailEnd type="none" w="med" len="med"/>
          </a:ln>
        </p:spPr>
      </p:cxnSp>
      <p:cxnSp>
        <p:nvCxnSpPr>
          <p:cNvPr id="163" name="Google Shape;163;p26"/>
          <p:cNvCxnSpPr/>
          <p:nvPr/>
        </p:nvCxnSpPr>
        <p:spPr>
          <a:xfrm>
            <a:off x="3209933" y="5419733"/>
            <a:ext cx="1933600" cy="1114400"/>
          </a:xfrm>
          <a:prstGeom prst="straightConnector1">
            <a:avLst/>
          </a:prstGeom>
          <a:noFill/>
          <a:ln w="9525" cap="flat" cmpd="sng">
            <a:solidFill>
              <a:srgbClr val="000000"/>
            </a:solidFill>
            <a:prstDash val="solid"/>
            <a:round/>
            <a:headEnd type="none" w="med" len="med"/>
            <a:tailEnd type="none" w="med" len="med"/>
          </a:ln>
        </p:spPr>
      </p:cxnSp>
      <p:cxnSp>
        <p:nvCxnSpPr>
          <p:cNvPr id="164" name="Google Shape;164;p26"/>
          <p:cNvCxnSpPr/>
          <p:nvPr/>
        </p:nvCxnSpPr>
        <p:spPr>
          <a:xfrm flipH="1">
            <a:off x="3200400" y="3990933"/>
            <a:ext cx="1905200" cy="1428800"/>
          </a:xfrm>
          <a:prstGeom prst="straightConnector1">
            <a:avLst/>
          </a:prstGeom>
          <a:noFill/>
          <a:ln w="9525" cap="flat" cmpd="sng">
            <a:solidFill>
              <a:srgbClr val="000000"/>
            </a:solidFill>
            <a:prstDash val="solid"/>
            <a:round/>
            <a:headEnd type="none" w="med" len="med"/>
            <a:tailEnd type="none" w="med" len="med"/>
          </a:ln>
        </p:spPr>
      </p:cxnSp>
      <p:cxnSp>
        <p:nvCxnSpPr>
          <p:cNvPr id="165" name="Google Shape;165;p26"/>
          <p:cNvCxnSpPr/>
          <p:nvPr/>
        </p:nvCxnSpPr>
        <p:spPr>
          <a:xfrm flipH="1">
            <a:off x="7061200" y="3962400"/>
            <a:ext cx="1905200" cy="1428800"/>
          </a:xfrm>
          <a:prstGeom prst="straightConnector1">
            <a:avLst/>
          </a:prstGeom>
          <a:noFill/>
          <a:ln w="9525" cap="flat" cmpd="sng">
            <a:solidFill>
              <a:srgbClr val="000000"/>
            </a:solidFill>
            <a:prstDash val="solid"/>
            <a:round/>
            <a:headEnd type="none" w="med" len="med"/>
            <a:tailEnd type="none" w="med" len="med"/>
          </a:ln>
        </p:spPr>
      </p:cxnSp>
      <p:cxnSp>
        <p:nvCxnSpPr>
          <p:cNvPr id="166" name="Google Shape;166;p26"/>
          <p:cNvCxnSpPr/>
          <p:nvPr/>
        </p:nvCxnSpPr>
        <p:spPr>
          <a:xfrm flipH="1">
            <a:off x="3186200" y="5419733"/>
            <a:ext cx="1933600" cy="111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44633" y="406643"/>
            <a:ext cx="11360800" cy="831600"/>
          </a:xfrm>
          <a:prstGeom prst="rect">
            <a:avLst/>
          </a:prstGeom>
        </p:spPr>
        <p:txBody>
          <a:bodyPr spcFirstLastPara="1" wrap="square" lIns="121900" tIns="121900" rIns="121900" bIns="121900" anchor="t" anchorCtr="0">
            <a:noAutofit/>
          </a:bodyPr>
          <a:lstStyle/>
          <a:p>
            <a:r>
              <a:rPr lang="en" sz="4000" dirty="0"/>
              <a:t>Conclusions </a:t>
            </a:r>
            <a:endParaRPr sz="4000" dirty="0"/>
          </a:p>
        </p:txBody>
      </p:sp>
      <p:sp>
        <p:nvSpPr>
          <p:cNvPr id="172" name="Google Shape;172;p27"/>
          <p:cNvSpPr txBox="1"/>
          <p:nvPr/>
        </p:nvSpPr>
        <p:spPr>
          <a:xfrm>
            <a:off x="415633" y="2153800"/>
            <a:ext cx="11038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1867" kern="0">
              <a:solidFill>
                <a:srgbClr val="000000"/>
              </a:solidFill>
              <a:latin typeface="Roboto"/>
              <a:ea typeface="Roboto"/>
              <a:cs typeface="Roboto"/>
              <a:sym typeface="Roboto"/>
            </a:endParaRPr>
          </a:p>
        </p:txBody>
      </p:sp>
      <p:sp>
        <p:nvSpPr>
          <p:cNvPr id="173" name="Google Shape;173;p27"/>
          <p:cNvSpPr txBox="1"/>
          <p:nvPr/>
        </p:nvSpPr>
        <p:spPr>
          <a:xfrm>
            <a:off x="415633" y="2153801"/>
            <a:ext cx="11218800" cy="4211112"/>
          </a:xfrm>
          <a:prstGeom prst="rect">
            <a:avLst/>
          </a:prstGeom>
          <a:noFill/>
          <a:ln>
            <a:noFill/>
          </a:ln>
        </p:spPr>
        <p:txBody>
          <a:bodyPr spcFirstLastPara="1" wrap="square" lIns="121900" tIns="121900" rIns="121900" bIns="121900" anchor="t" anchorCtr="0">
            <a:spAutoFit/>
          </a:bodyPr>
          <a:lstStyle/>
          <a:p>
            <a:pPr marL="609585" indent="-423323" defTabSz="1219170">
              <a:lnSpc>
                <a:spcPct val="115000"/>
              </a:lnSpc>
              <a:buClr>
                <a:srgbClr val="000000"/>
              </a:buClr>
              <a:buSzPts val="1400"/>
              <a:buFont typeface="Roboto"/>
              <a:buChar char="●"/>
            </a:pPr>
            <a:r>
              <a:rPr lang="en" sz="1867" kern="0">
                <a:solidFill>
                  <a:srgbClr val="000000"/>
                </a:solidFill>
                <a:latin typeface="Roboto"/>
                <a:ea typeface="Roboto"/>
                <a:cs typeface="Roboto"/>
                <a:sym typeface="Roboto"/>
              </a:rPr>
              <a:t>Across all analysis methods, we see a decrease in tree canopy coverage and an increase in impervious surface coverage from the earliest year to the latest year.</a:t>
            </a:r>
            <a:endParaRPr sz="1867" kern="0">
              <a:solidFill>
                <a:srgbClr val="000000"/>
              </a:solidFill>
              <a:latin typeface="Roboto"/>
              <a:ea typeface="Roboto"/>
              <a:cs typeface="Roboto"/>
              <a:sym typeface="Roboto"/>
            </a:endParaRPr>
          </a:p>
          <a:p>
            <a:pPr marL="1219170" lvl="1" indent="-423323" defTabSz="1219170">
              <a:lnSpc>
                <a:spcPct val="115000"/>
              </a:lnSpc>
              <a:buClr>
                <a:srgbClr val="000000"/>
              </a:buClr>
              <a:buSzPts val="1400"/>
              <a:buFont typeface="Roboto"/>
              <a:buChar char="○"/>
            </a:pPr>
            <a:r>
              <a:rPr lang="en" sz="1867" b="1" kern="0">
                <a:solidFill>
                  <a:srgbClr val="000000"/>
                </a:solidFill>
                <a:latin typeface="Roboto"/>
                <a:ea typeface="Roboto"/>
                <a:cs typeface="Roboto"/>
                <a:sym typeface="Roboto"/>
              </a:rPr>
              <a:t>Unsupervised:</a:t>
            </a:r>
            <a:r>
              <a:rPr lang="en" sz="1867" kern="0">
                <a:solidFill>
                  <a:srgbClr val="000000"/>
                </a:solidFill>
                <a:latin typeface="Roboto"/>
                <a:ea typeface="Roboto"/>
                <a:cs typeface="Roboto"/>
                <a:sym typeface="Roboto"/>
              </a:rPr>
              <a:t> The NAIP data showed a 11.1% decrease in canopy cover and a 11.1% increase in impervious surface cover from 2010 to 2021. The TDOT data showed a 2.64% decrease in canopy cover and a 2.64% increase in impervious surface cover from 2010 to 2018.</a:t>
            </a:r>
            <a:endParaRPr sz="1867" kern="0">
              <a:solidFill>
                <a:srgbClr val="000000"/>
              </a:solidFill>
              <a:latin typeface="Roboto"/>
              <a:ea typeface="Roboto"/>
              <a:cs typeface="Roboto"/>
              <a:sym typeface="Roboto"/>
            </a:endParaRPr>
          </a:p>
          <a:p>
            <a:pPr marL="1219170" lvl="1" indent="-423323" defTabSz="1219170">
              <a:lnSpc>
                <a:spcPct val="115000"/>
              </a:lnSpc>
              <a:buClr>
                <a:srgbClr val="000000"/>
              </a:buClr>
              <a:buSzPts val="1400"/>
              <a:buFont typeface="Roboto"/>
              <a:buChar char="○"/>
            </a:pPr>
            <a:r>
              <a:rPr lang="en" sz="1867" b="1" kern="0">
                <a:solidFill>
                  <a:srgbClr val="000000"/>
                </a:solidFill>
                <a:latin typeface="Roboto"/>
                <a:ea typeface="Roboto"/>
                <a:cs typeface="Roboto"/>
                <a:sym typeface="Roboto"/>
              </a:rPr>
              <a:t>NDVI:</a:t>
            </a:r>
            <a:r>
              <a:rPr lang="en" sz="1867" kern="0">
                <a:solidFill>
                  <a:srgbClr val="000000"/>
                </a:solidFill>
                <a:latin typeface="Roboto"/>
                <a:ea typeface="Roboto"/>
                <a:cs typeface="Roboto"/>
                <a:sym typeface="Roboto"/>
              </a:rPr>
              <a:t> Between the two classified NDVI images, there was a 3.8% decrease in canopy cover and a 3.8% increase in impervious surface cover from 2018 to 2021.</a:t>
            </a:r>
            <a:endParaRPr sz="1867" kern="0">
              <a:solidFill>
                <a:srgbClr val="000000"/>
              </a:solidFill>
              <a:latin typeface="Roboto"/>
              <a:ea typeface="Roboto"/>
              <a:cs typeface="Roboto"/>
              <a:sym typeface="Roboto"/>
            </a:endParaRPr>
          </a:p>
          <a:p>
            <a:pPr marL="1219170" lvl="1" indent="-423323" defTabSz="1219170">
              <a:lnSpc>
                <a:spcPct val="115000"/>
              </a:lnSpc>
              <a:buClr>
                <a:srgbClr val="000000"/>
              </a:buClr>
              <a:buSzPts val="1400"/>
              <a:buFont typeface="Roboto"/>
              <a:buChar char="○"/>
            </a:pPr>
            <a:r>
              <a:rPr lang="en" sz="1867" b="1" kern="0">
                <a:solidFill>
                  <a:srgbClr val="000000"/>
                </a:solidFill>
                <a:latin typeface="Roboto"/>
                <a:ea typeface="Roboto"/>
                <a:cs typeface="Roboto"/>
                <a:sym typeface="Roboto"/>
              </a:rPr>
              <a:t>Dot Grid Analysis: </a:t>
            </a:r>
            <a:r>
              <a:rPr lang="en" sz="1867" kern="0">
                <a:solidFill>
                  <a:srgbClr val="000000"/>
                </a:solidFill>
                <a:latin typeface="Roboto"/>
                <a:ea typeface="Roboto"/>
                <a:cs typeface="Roboto"/>
                <a:sym typeface="Roboto"/>
              </a:rPr>
              <a:t>Canopy cover decreased 8.33% from 2010 to 2018 and 1.04% from 2018 to 2021. Impervious surface coverage increased 8.33% from 2010 to 2018 and 1.04% from 2018 to 2021.</a:t>
            </a:r>
            <a:endParaRPr sz="1867" kern="0">
              <a:solidFill>
                <a:srgbClr val="000000"/>
              </a:solidFill>
              <a:latin typeface="Roboto"/>
              <a:ea typeface="Roboto"/>
              <a:cs typeface="Roboto"/>
              <a:sym typeface="Roboto"/>
            </a:endParaRPr>
          </a:p>
          <a:p>
            <a:pPr marL="1828754" lvl="2" indent="-423323" defTabSz="1219170">
              <a:lnSpc>
                <a:spcPct val="115000"/>
              </a:lnSpc>
              <a:buClr>
                <a:srgbClr val="000000"/>
              </a:buClr>
              <a:buSzPts val="1400"/>
              <a:buFont typeface="Roboto"/>
              <a:buChar char="■"/>
            </a:pPr>
            <a:r>
              <a:rPr lang="en" sz="1867" kern="0">
                <a:solidFill>
                  <a:srgbClr val="38761D"/>
                </a:solidFill>
                <a:latin typeface="Roboto"/>
                <a:ea typeface="Roboto"/>
                <a:cs typeface="Roboto"/>
                <a:sym typeface="Roboto"/>
              </a:rPr>
              <a:t>1997: 74.3% → 2010: 73.5% </a:t>
            </a:r>
            <a:r>
              <a:rPr lang="en" sz="1867" kern="0">
                <a:solidFill>
                  <a:srgbClr val="000000"/>
                </a:solidFill>
                <a:latin typeface="Roboto"/>
                <a:ea typeface="Roboto"/>
                <a:cs typeface="Roboto"/>
                <a:sym typeface="Roboto"/>
              </a:rPr>
              <a:t>/ </a:t>
            </a:r>
            <a:r>
              <a:rPr lang="en" sz="1867" kern="0">
                <a:solidFill>
                  <a:srgbClr val="CC0000"/>
                </a:solidFill>
                <a:latin typeface="Roboto"/>
                <a:ea typeface="Roboto"/>
                <a:cs typeface="Roboto"/>
                <a:sym typeface="Roboto"/>
              </a:rPr>
              <a:t>68.75% → 2018: 60.42% → 2021: 59.38%</a:t>
            </a:r>
            <a:endParaRPr sz="1867" kern="0">
              <a:solidFill>
                <a:srgbClr val="CC0000"/>
              </a:solidFill>
              <a:latin typeface="Roboto"/>
              <a:ea typeface="Roboto"/>
              <a:cs typeface="Roboto"/>
              <a:sym typeface="Roboto"/>
            </a:endParaRPr>
          </a:p>
        </p:txBody>
      </p:sp>
      <p:sp>
        <p:nvSpPr>
          <p:cNvPr id="174" name="Google Shape;174;p27"/>
          <p:cNvSpPr txBox="1"/>
          <p:nvPr/>
        </p:nvSpPr>
        <p:spPr>
          <a:xfrm>
            <a:off x="1000133" y="3486167"/>
            <a:ext cx="5486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endParaRPr sz="1867" kern="0">
              <a:solidFill>
                <a:srgbClr val="000000"/>
              </a:solidFill>
              <a:latin typeface="Roboto"/>
              <a:ea typeface="Roboto"/>
              <a:cs typeface="Roboto"/>
              <a:sym typeface="Roboto"/>
            </a:endParaRPr>
          </a:p>
        </p:txBody>
      </p:sp>
      <p:sp>
        <p:nvSpPr>
          <p:cNvPr id="175" name="Google Shape;175;p27"/>
          <p:cNvSpPr/>
          <p:nvPr/>
        </p:nvSpPr>
        <p:spPr>
          <a:xfrm>
            <a:off x="1209667" y="4229100"/>
            <a:ext cx="342800" cy="304800"/>
          </a:xfrm>
          <a:prstGeom prst="star5">
            <a:avLst>
              <a:gd name="adj" fmla="val 19098"/>
              <a:gd name="hf" fmla="val 105146"/>
              <a:gd name="vf" fmla="val 110557"/>
            </a:avLst>
          </a:prstGeom>
          <a:solidFill>
            <a:srgbClr val="FFFF00"/>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391866" y="308672"/>
            <a:ext cx="11800133" cy="831600"/>
          </a:xfrm>
          <a:prstGeom prst="rect">
            <a:avLst/>
          </a:prstGeom>
        </p:spPr>
        <p:txBody>
          <a:bodyPr spcFirstLastPara="1" wrap="square" lIns="121900" tIns="121900" rIns="121900" bIns="121900" anchor="t" anchorCtr="0">
            <a:noAutofit/>
          </a:bodyPr>
          <a:lstStyle/>
          <a:p>
            <a:r>
              <a:rPr lang="en" sz="3600" dirty="0"/>
              <a:t>Shortcomings &amp; Suggestions for Improvement </a:t>
            </a:r>
            <a:endParaRPr sz="3600" dirty="0"/>
          </a:p>
        </p:txBody>
      </p:sp>
      <p:sp>
        <p:nvSpPr>
          <p:cNvPr id="181" name="Google Shape;181;p28"/>
          <p:cNvSpPr txBox="1"/>
          <p:nvPr/>
        </p:nvSpPr>
        <p:spPr>
          <a:xfrm>
            <a:off x="371467" y="1971668"/>
            <a:ext cx="11401600" cy="4659761"/>
          </a:xfrm>
          <a:prstGeom prst="rect">
            <a:avLst/>
          </a:prstGeom>
          <a:noFill/>
          <a:ln>
            <a:noFill/>
          </a:ln>
        </p:spPr>
        <p:txBody>
          <a:bodyPr spcFirstLastPara="1" wrap="square" lIns="121900" tIns="121900" rIns="121900" bIns="121900" anchor="t" anchorCtr="0">
            <a:spAutoFit/>
          </a:bodyPr>
          <a:lstStyle/>
          <a:p>
            <a:pPr marL="609585" indent="-397923" defTabSz="1219170">
              <a:lnSpc>
                <a:spcPct val="115000"/>
              </a:lnSpc>
              <a:buClr>
                <a:srgbClr val="000000"/>
              </a:buClr>
              <a:buSzPts val="1100"/>
              <a:buFont typeface="Roboto"/>
              <a:buChar char="●"/>
            </a:pPr>
            <a:r>
              <a:rPr lang="en" sz="1467" kern="0">
                <a:solidFill>
                  <a:srgbClr val="000000"/>
                </a:solidFill>
                <a:latin typeface="Roboto"/>
                <a:ea typeface="Roboto"/>
                <a:cs typeface="Roboto"/>
                <a:sym typeface="Roboto"/>
              </a:rPr>
              <a:t>Some of the main ways this study can be improved are through the development of a 3-class model for canopy/ impervious surface cover change instead of the 2-class model we used, the use of high-resolution 2010 imagery with an NIR band available, the use of a 3/16 mile grid instead of the 1/4 mile grid we used, and the division of analyses between Signal Mountain and Walden. </a:t>
            </a:r>
            <a:endParaRPr sz="1467" kern="0">
              <a:solidFill>
                <a:srgbClr val="000000"/>
              </a:solidFill>
              <a:latin typeface="Roboto"/>
              <a:ea typeface="Roboto"/>
              <a:cs typeface="Roboto"/>
              <a:sym typeface="Roboto"/>
            </a:endParaRPr>
          </a:p>
          <a:p>
            <a:pPr marL="1219170" lvl="1" indent="-397923" defTabSz="1219170">
              <a:lnSpc>
                <a:spcPct val="115000"/>
              </a:lnSpc>
              <a:buClr>
                <a:srgbClr val="000000"/>
              </a:buClr>
              <a:buSzPts val="1100"/>
              <a:buFont typeface="Roboto"/>
              <a:buChar char="○"/>
            </a:pPr>
            <a:r>
              <a:rPr lang="en" sz="1467" kern="0">
                <a:solidFill>
                  <a:srgbClr val="000000"/>
                </a:solidFill>
                <a:latin typeface="Roboto"/>
                <a:ea typeface="Roboto"/>
                <a:cs typeface="Roboto"/>
                <a:sym typeface="Roboto"/>
              </a:rPr>
              <a:t>The development of a 3-class model would allow for the variability of land cover types within Signal Mountain and Walden to be better represented in our calculations. Any pixel that was not explicitly canopy cover had to be counted as an impervious surface. The creation of an “other” class would allow for water, crop fields, bare soil, and non-canopy vegetation to be excluded from the impervious surface class and provide results more consistent with Bruce Webster’s 2012 report. </a:t>
            </a:r>
            <a:endParaRPr sz="1467" kern="0">
              <a:solidFill>
                <a:srgbClr val="000000"/>
              </a:solidFill>
              <a:latin typeface="Roboto"/>
              <a:ea typeface="Roboto"/>
              <a:cs typeface="Roboto"/>
              <a:sym typeface="Roboto"/>
            </a:endParaRPr>
          </a:p>
          <a:p>
            <a:pPr marL="1219170" lvl="1" indent="-397923" defTabSz="1219170">
              <a:lnSpc>
                <a:spcPct val="115000"/>
              </a:lnSpc>
              <a:buClr>
                <a:srgbClr val="000000"/>
              </a:buClr>
              <a:buSzPts val="1100"/>
              <a:buFont typeface="Roboto"/>
              <a:buChar char="○"/>
            </a:pPr>
            <a:r>
              <a:rPr lang="en" sz="1467" kern="0">
                <a:solidFill>
                  <a:srgbClr val="000000"/>
                </a:solidFill>
                <a:latin typeface="Roboto"/>
                <a:ea typeface="Roboto"/>
                <a:cs typeface="Roboto"/>
                <a:sym typeface="Roboto"/>
              </a:rPr>
              <a:t>Our 2010 NAIP and TDOT images lacked an NIR band which could have been used for NDVI calculation. This analysis method paired with the 3-class model has the potential to produce extremely accurate results if threshold values between canopy cover, impervious surface cover, and “other” land cover types can be accurately derived. </a:t>
            </a:r>
            <a:endParaRPr sz="1467" kern="0">
              <a:solidFill>
                <a:srgbClr val="000000"/>
              </a:solidFill>
              <a:latin typeface="Roboto"/>
              <a:ea typeface="Roboto"/>
              <a:cs typeface="Roboto"/>
              <a:sym typeface="Roboto"/>
            </a:endParaRPr>
          </a:p>
          <a:p>
            <a:pPr marL="1219170" lvl="1" indent="-397923" defTabSz="1219170">
              <a:lnSpc>
                <a:spcPct val="115000"/>
              </a:lnSpc>
              <a:buClr>
                <a:srgbClr val="000000"/>
              </a:buClr>
              <a:buSzPts val="1100"/>
              <a:buFont typeface="Roboto"/>
              <a:buChar char="○"/>
            </a:pPr>
            <a:r>
              <a:rPr lang="en" sz="1467" kern="0">
                <a:solidFill>
                  <a:srgbClr val="000000"/>
                </a:solidFill>
                <a:latin typeface="Roboto"/>
                <a:ea typeface="Roboto"/>
                <a:cs typeface="Roboto"/>
                <a:sym typeface="Roboto"/>
              </a:rPr>
              <a:t>The use of a 3/16 mile grid would have kept methodology more consistent between the original report and our own. </a:t>
            </a:r>
            <a:endParaRPr sz="1467" kern="0">
              <a:solidFill>
                <a:srgbClr val="000000"/>
              </a:solidFill>
              <a:latin typeface="Roboto"/>
              <a:ea typeface="Roboto"/>
              <a:cs typeface="Roboto"/>
              <a:sym typeface="Roboto"/>
            </a:endParaRPr>
          </a:p>
          <a:p>
            <a:pPr marL="1219170" lvl="1" indent="-397923" defTabSz="1219170">
              <a:lnSpc>
                <a:spcPct val="115000"/>
              </a:lnSpc>
              <a:buClr>
                <a:srgbClr val="000000"/>
              </a:buClr>
              <a:buSzPts val="1100"/>
              <a:buFont typeface="Roboto"/>
              <a:buChar char="○"/>
            </a:pPr>
            <a:r>
              <a:rPr lang="en" sz="1467" kern="0">
                <a:solidFill>
                  <a:srgbClr val="000000"/>
                </a:solidFill>
                <a:latin typeface="Roboto"/>
                <a:ea typeface="Roboto"/>
                <a:cs typeface="Roboto"/>
                <a:sym typeface="Roboto"/>
              </a:rPr>
              <a:t>Performing separate analyses on Signal Mountain and Walden would have also kept methodology more consistent between the original report and our own. </a:t>
            </a:r>
            <a:endParaRPr sz="1467" kern="0">
              <a:solidFill>
                <a:srgbClr val="000000"/>
              </a:solidFill>
              <a:latin typeface="Roboto"/>
              <a:ea typeface="Roboto"/>
              <a:cs typeface="Roboto"/>
              <a:sym typeface="Roboto"/>
            </a:endParaRPr>
          </a:p>
          <a:p>
            <a:pPr marL="1219170" lvl="1" indent="-397923" defTabSz="1219170">
              <a:lnSpc>
                <a:spcPct val="115000"/>
              </a:lnSpc>
              <a:buClr>
                <a:srgbClr val="000000"/>
              </a:buClr>
              <a:buSzPts val="1100"/>
              <a:buFont typeface="Roboto"/>
              <a:buChar char="○"/>
            </a:pPr>
            <a:r>
              <a:rPr lang="en" sz="1467" kern="0">
                <a:solidFill>
                  <a:srgbClr val="000000"/>
                </a:solidFill>
                <a:latin typeface="Roboto"/>
                <a:ea typeface="Roboto"/>
                <a:cs typeface="Roboto"/>
                <a:sym typeface="Roboto"/>
              </a:rPr>
              <a:t>Finally, our inexperience with filtering processes for high-resolution images allowed for shadows to alter some reflection values, especially in unsupervised classification, which undoubtedly affected our results. </a:t>
            </a:r>
            <a:endParaRPr sz="1467" kern="0">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15633" y="384872"/>
            <a:ext cx="11360800" cy="831600"/>
          </a:xfrm>
          <a:prstGeom prst="rect">
            <a:avLst/>
          </a:prstGeom>
        </p:spPr>
        <p:txBody>
          <a:bodyPr spcFirstLastPara="1" wrap="square" lIns="121900" tIns="121900" rIns="121900" bIns="121900" anchor="t" anchorCtr="0">
            <a:noAutofit/>
          </a:bodyPr>
          <a:lstStyle/>
          <a:p>
            <a:r>
              <a:rPr lang="en" sz="4000" dirty="0"/>
              <a:t>Problem Statement </a:t>
            </a:r>
            <a:endParaRPr sz="4000" dirty="0"/>
          </a:p>
        </p:txBody>
      </p:sp>
      <p:sp>
        <p:nvSpPr>
          <p:cNvPr id="71" name="Google Shape;71;p14"/>
          <p:cNvSpPr txBox="1"/>
          <p:nvPr/>
        </p:nvSpPr>
        <p:spPr>
          <a:xfrm>
            <a:off x="415633" y="1810505"/>
            <a:ext cx="10845200" cy="5047495"/>
          </a:xfrm>
          <a:prstGeom prst="rect">
            <a:avLst/>
          </a:prstGeom>
          <a:noFill/>
          <a:ln>
            <a:noFill/>
          </a:ln>
        </p:spPr>
        <p:txBody>
          <a:bodyPr spcFirstLastPara="1" wrap="square" lIns="121900" tIns="121900" rIns="121900" bIns="121900" anchor="t" anchorCtr="0">
            <a:spAutoFit/>
          </a:bodyPr>
          <a:lstStyle/>
          <a:p>
            <a:pPr marL="609585" indent="-423323" defTabSz="1219170">
              <a:buClr>
                <a:srgbClr val="000000"/>
              </a:buClr>
              <a:buSzPts val="1400"/>
              <a:buFont typeface="Roboto"/>
              <a:buChar char="●"/>
            </a:pPr>
            <a:r>
              <a:rPr lang="en" sz="2400" kern="0" dirty="0">
                <a:solidFill>
                  <a:srgbClr val="000000"/>
                </a:solidFill>
                <a:latin typeface="Roboto"/>
                <a:ea typeface="Roboto"/>
                <a:cs typeface="Roboto"/>
                <a:sym typeface="Roboto"/>
              </a:rPr>
              <a:t>Trees provide numerous benefits, including improvements in air quality, storm water runoff, reduces erosion and pollution, and provides food, habitats, and protection for animals. These benefits also have an economic value to our society.</a:t>
            </a:r>
            <a:endParaRPr sz="2400" kern="0" dirty="0">
              <a:solidFill>
                <a:srgbClr val="000000"/>
              </a:solidFill>
              <a:latin typeface="Roboto"/>
              <a:ea typeface="Roboto"/>
              <a:cs typeface="Roboto"/>
              <a:sym typeface="Roboto"/>
            </a:endParaRPr>
          </a:p>
          <a:p>
            <a:pPr marL="609585" defTabSz="1219170">
              <a:buClr>
                <a:srgbClr val="000000"/>
              </a:buClr>
            </a:pPr>
            <a:endParaRPr sz="2400" kern="0" dirty="0">
              <a:solidFill>
                <a:srgbClr val="000000"/>
              </a:solidFill>
              <a:latin typeface="Roboto"/>
              <a:ea typeface="Roboto"/>
              <a:cs typeface="Roboto"/>
              <a:sym typeface="Roboto"/>
            </a:endParaRPr>
          </a:p>
          <a:p>
            <a:pPr defTabSz="1219170">
              <a:buClr>
                <a:srgbClr val="000000"/>
              </a:buClr>
            </a:pPr>
            <a:endParaRPr sz="2400" kern="0" dirty="0">
              <a:solidFill>
                <a:srgbClr val="000000"/>
              </a:solidFill>
              <a:latin typeface="Roboto"/>
              <a:ea typeface="Roboto"/>
              <a:cs typeface="Roboto"/>
              <a:sym typeface="Roboto"/>
            </a:endParaRPr>
          </a:p>
          <a:p>
            <a:pPr marL="609585" indent="-423323" defTabSz="1219170">
              <a:buClr>
                <a:srgbClr val="000000"/>
              </a:buClr>
              <a:buSzPts val="1400"/>
              <a:buFont typeface="Roboto"/>
              <a:buChar char="●"/>
            </a:pPr>
            <a:r>
              <a:rPr lang="en" sz="2400" kern="0" dirty="0">
                <a:solidFill>
                  <a:srgbClr val="000000"/>
                </a:solidFill>
                <a:latin typeface="Roboto"/>
                <a:ea typeface="Roboto"/>
                <a:cs typeface="Roboto"/>
                <a:sym typeface="Roboto"/>
              </a:rPr>
              <a:t>Our project is looking at the tree canopy coverage on Signal Mountain, and in the city of Walden in Hamilton County.</a:t>
            </a:r>
            <a:endParaRPr sz="2400" kern="0" dirty="0">
              <a:solidFill>
                <a:srgbClr val="000000"/>
              </a:solidFill>
              <a:latin typeface="Roboto"/>
              <a:ea typeface="Roboto"/>
              <a:cs typeface="Roboto"/>
              <a:sym typeface="Roboto"/>
            </a:endParaRPr>
          </a:p>
          <a:p>
            <a:pPr defTabSz="1219170">
              <a:buClr>
                <a:srgbClr val="000000"/>
              </a:buClr>
            </a:pPr>
            <a:endParaRPr sz="2400" kern="0" dirty="0">
              <a:solidFill>
                <a:srgbClr val="000000"/>
              </a:solidFill>
              <a:latin typeface="Roboto"/>
              <a:ea typeface="Roboto"/>
              <a:cs typeface="Roboto"/>
              <a:sym typeface="Roboto"/>
            </a:endParaRPr>
          </a:p>
          <a:p>
            <a:pPr defTabSz="1219170">
              <a:buClr>
                <a:srgbClr val="000000"/>
              </a:buClr>
            </a:pPr>
            <a:endParaRPr sz="2400" kern="0" dirty="0">
              <a:solidFill>
                <a:srgbClr val="000000"/>
              </a:solidFill>
              <a:latin typeface="Roboto"/>
              <a:ea typeface="Roboto"/>
              <a:cs typeface="Roboto"/>
              <a:sym typeface="Roboto"/>
            </a:endParaRPr>
          </a:p>
          <a:p>
            <a:pPr marL="609585" indent="-423323" defTabSz="1219170">
              <a:buClr>
                <a:srgbClr val="000000"/>
              </a:buClr>
              <a:buSzPts val="1400"/>
              <a:buFont typeface="Roboto"/>
              <a:buChar char="●"/>
            </a:pPr>
            <a:r>
              <a:rPr lang="en" sz="2400" kern="0" dirty="0">
                <a:solidFill>
                  <a:srgbClr val="000000"/>
                </a:solidFill>
                <a:latin typeface="Roboto"/>
                <a:ea typeface="Roboto"/>
                <a:cs typeface="Roboto"/>
                <a:sym typeface="Roboto"/>
              </a:rPr>
              <a:t>In recent research, by Bruce Webster, tree canopy coverage on Signal Mt. has decreased from 1997 to 2010. Our research was focused on tree canopy coverage on Signal Mt. from 2010 to 2021. </a:t>
            </a:r>
            <a:endParaRPr sz="2400" kern="0" dirty="0">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415600" y="482842"/>
            <a:ext cx="11360800" cy="831600"/>
          </a:xfrm>
          <a:prstGeom prst="rect">
            <a:avLst/>
          </a:prstGeom>
        </p:spPr>
        <p:txBody>
          <a:bodyPr spcFirstLastPara="1" wrap="square" lIns="121900" tIns="121900" rIns="121900" bIns="121900" anchor="t" anchorCtr="0">
            <a:noAutofit/>
          </a:bodyPr>
          <a:lstStyle/>
          <a:p>
            <a:r>
              <a:rPr lang="en" sz="4000" dirty="0"/>
              <a:t>Goals and Objectives</a:t>
            </a:r>
            <a:endParaRPr sz="4000" dirty="0"/>
          </a:p>
        </p:txBody>
      </p:sp>
      <p:sp>
        <p:nvSpPr>
          <p:cNvPr id="77" name="Google Shape;77;p15"/>
          <p:cNvSpPr txBox="1"/>
          <p:nvPr/>
        </p:nvSpPr>
        <p:spPr>
          <a:xfrm>
            <a:off x="336700" y="1906009"/>
            <a:ext cx="11199600" cy="4555053"/>
          </a:xfrm>
          <a:prstGeom prst="rect">
            <a:avLst/>
          </a:prstGeom>
          <a:noFill/>
          <a:ln>
            <a:noFill/>
          </a:ln>
        </p:spPr>
        <p:txBody>
          <a:bodyPr spcFirstLastPara="1" wrap="square" lIns="121900" tIns="121900" rIns="121900" bIns="121900" anchor="t" anchorCtr="0">
            <a:spAutoFit/>
          </a:bodyPr>
          <a:lstStyle/>
          <a:p>
            <a:pPr marL="609585" indent="-423323" defTabSz="1219170">
              <a:buClr>
                <a:srgbClr val="000000"/>
              </a:buClr>
              <a:buSzPts val="1400"/>
              <a:buFont typeface="Roboto"/>
              <a:buChar char="●"/>
            </a:pPr>
            <a:r>
              <a:rPr lang="en" sz="2800" kern="0" dirty="0">
                <a:solidFill>
                  <a:srgbClr val="000000"/>
                </a:solidFill>
                <a:latin typeface="Roboto"/>
                <a:ea typeface="Roboto"/>
                <a:cs typeface="Roboto"/>
                <a:sym typeface="Roboto"/>
              </a:rPr>
              <a:t>Our main goal is to assess the change in tree canopy coverage between the years of 2010 and 2021 in the towns of Signal Mountain and Walden. </a:t>
            </a:r>
            <a:endParaRPr sz="2800" kern="0" dirty="0">
              <a:solidFill>
                <a:srgbClr val="000000"/>
              </a:solidFill>
              <a:latin typeface="Roboto"/>
              <a:ea typeface="Roboto"/>
              <a:cs typeface="Roboto"/>
              <a:sym typeface="Roboto"/>
            </a:endParaRPr>
          </a:p>
          <a:p>
            <a:pPr defTabSz="1219170">
              <a:buClr>
                <a:srgbClr val="000000"/>
              </a:buClr>
            </a:pPr>
            <a:endParaRPr sz="2800" kern="0" dirty="0">
              <a:solidFill>
                <a:srgbClr val="000000"/>
              </a:solidFill>
              <a:latin typeface="Roboto"/>
              <a:ea typeface="Roboto"/>
              <a:cs typeface="Roboto"/>
              <a:sym typeface="Roboto"/>
            </a:endParaRPr>
          </a:p>
          <a:p>
            <a:pPr marL="609585" indent="-423323" defTabSz="1219170">
              <a:buClr>
                <a:srgbClr val="000000"/>
              </a:buClr>
              <a:buSzPts val="1400"/>
              <a:buFont typeface="Roboto"/>
              <a:buChar char="●"/>
            </a:pPr>
            <a:r>
              <a:rPr lang="en" sz="2800" kern="0" dirty="0">
                <a:solidFill>
                  <a:srgbClr val="000000"/>
                </a:solidFill>
                <a:latin typeface="Roboto"/>
                <a:ea typeface="Roboto"/>
                <a:cs typeface="Roboto"/>
                <a:sym typeface="Roboto"/>
              </a:rPr>
              <a:t>Our project is a follow-up report on the 2012 Signal Mountain Tree Canopy Report prepared by Bruce Webster. To do this, we will be performing three different types of analyses: unsupervised classification, NDVI,  and a dot-grid analysis, The dot-grid analysis is being performed to keep methodology consistent between Webster’s 2012 report and our own. </a:t>
            </a:r>
            <a:endParaRPr sz="2800" kern="0" dirty="0">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1658468" y="-1"/>
            <a:ext cx="8875064" cy="6858001"/>
          </a:xfrm>
          <a:prstGeom prst="rect">
            <a:avLst/>
          </a:prstGeom>
          <a:noFill/>
          <a:ln>
            <a:noFill/>
          </a:ln>
        </p:spPr>
      </p:pic>
      <p:cxnSp>
        <p:nvCxnSpPr>
          <p:cNvPr id="83" name="Google Shape;83;p16"/>
          <p:cNvCxnSpPr/>
          <p:nvPr/>
        </p:nvCxnSpPr>
        <p:spPr>
          <a:xfrm rot="10800000">
            <a:off x="9239167" y="2333767"/>
            <a:ext cx="419200" cy="438000"/>
          </a:xfrm>
          <a:prstGeom prst="straightConnector1">
            <a:avLst/>
          </a:prstGeom>
          <a:noFill/>
          <a:ln w="9525" cap="flat" cmpd="sng">
            <a:solidFill>
              <a:schemeClr val="dk2"/>
            </a:solidFill>
            <a:prstDash val="solid"/>
            <a:round/>
            <a:headEnd type="none" w="med" len="med"/>
            <a:tailEnd type="triangle" w="med" len="med"/>
          </a:ln>
        </p:spPr>
      </p:cxnSp>
      <p:cxnSp>
        <p:nvCxnSpPr>
          <p:cNvPr id="84" name="Google Shape;84;p16"/>
          <p:cNvCxnSpPr/>
          <p:nvPr/>
        </p:nvCxnSpPr>
        <p:spPr>
          <a:xfrm rot="10800000" flipH="1">
            <a:off x="4876800" y="3067067"/>
            <a:ext cx="1038400" cy="15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415600" y="405851"/>
            <a:ext cx="11360800" cy="831600"/>
          </a:xfrm>
          <a:prstGeom prst="rect">
            <a:avLst/>
          </a:prstGeom>
        </p:spPr>
        <p:txBody>
          <a:bodyPr spcFirstLastPara="1" wrap="square" lIns="121900" tIns="121900" rIns="121900" bIns="121900" anchor="t" anchorCtr="0">
            <a:noAutofit/>
          </a:bodyPr>
          <a:lstStyle/>
          <a:p>
            <a:r>
              <a:rPr lang="en" sz="4000" dirty="0"/>
              <a:t>Data Requirements and Availability</a:t>
            </a:r>
            <a:endParaRPr sz="4000" dirty="0"/>
          </a:p>
        </p:txBody>
      </p:sp>
      <p:sp>
        <p:nvSpPr>
          <p:cNvPr id="90" name="Google Shape;90;p17"/>
          <p:cNvSpPr txBox="1"/>
          <p:nvPr/>
        </p:nvSpPr>
        <p:spPr>
          <a:xfrm>
            <a:off x="415600" y="1799357"/>
            <a:ext cx="11164000" cy="4862829"/>
          </a:xfrm>
          <a:prstGeom prst="rect">
            <a:avLst/>
          </a:prstGeom>
          <a:noFill/>
          <a:ln>
            <a:noFill/>
          </a:ln>
        </p:spPr>
        <p:txBody>
          <a:bodyPr spcFirstLastPara="1" wrap="square" lIns="121900" tIns="121900" rIns="121900" bIns="121900" anchor="t" anchorCtr="0">
            <a:spAutoFit/>
          </a:bodyPr>
          <a:lstStyle/>
          <a:p>
            <a:pPr marL="609585" indent="-423323" defTabSz="1219170">
              <a:buClr>
                <a:srgbClr val="000000"/>
              </a:buClr>
              <a:buSzPts val="1400"/>
              <a:buFont typeface="Roboto"/>
              <a:buChar char="●"/>
            </a:pPr>
            <a:r>
              <a:rPr lang="en" sz="2000" kern="0" dirty="0">
                <a:solidFill>
                  <a:srgbClr val="000000"/>
                </a:solidFill>
                <a:latin typeface="Roboto"/>
                <a:ea typeface="Roboto"/>
                <a:cs typeface="Roboto"/>
                <a:sym typeface="Roboto"/>
              </a:rPr>
              <a:t>We are using data from several different sources including TNGIC (Tennessee Geographic Information Council), NAIP (National Agricultural Imagery Program) from the USDA (United States Department of Agriculture) and TDOT (Tennessee Department of Transportation). </a:t>
            </a:r>
            <a:endParaRPr sz="2000" kern="0" dirty="0">
              <a:solidFill>
                <a:srgbClr val="000000"/>
              </a:solidFill>
              <a:latin typeface="Roboto"/>
              <a:ea typeface="Roboto"/>
              <a:cs typeface="Roboto"/>
              <a:sym typeface="Roboto"/>
            </a:endParaRPr>
          </a:p>
          <a:p>
            <a:pPr defTabSz="1219170">
              <a:buClr>
                <a:srgbClr val="000000"/>
              </a:buClr>
            </a:pPr>
            <a:endParaRPr sz="2000" kern="0" dirty="0">
              <a:solidFill>
                <a:srgbClr val="000000"/>
              </a:solidFill>
              <a:latin typeface="Roboto"/>
              <a:ea typeface="Roboto"/>
              <a:cs typeface="Roboto"/>
              <a:sym typeface="Roboto"/>
            </a:endParaRPr>
          </a:p>
          <a:p>
            <a:pPr marL="609585" indent="-423323" defTabSz="1219170">
              <a:buClr>
                <a:srgbClr val="000000"/>
              </a:buClr>
              <a:buSzPts val="1400"/>
              <a:buFont typeface="Roboto"/>
              <a:buChar char="●"/>
            </a:pPr>
            <a:r>
              <a:rPr lang="en" sz="2000" kern="0" dirty="0">
                <a:solidFill>
                  <a:srgbClr val="000000"/>
                </a:solidFill>
                <a:latin typeface="Roboto"/>
                <a:ea typeface="Roboto"/>
                <a:cs typeface="Roboto"/>
                <a:sym typeface="Roboto"/>
              </a:rPr>
              <a:t>We obtained the Signal Mountain and Walden shapefile from TNGIC.</a:t>
            </a:r>
            <a:endParaRPr sz="2000" kern="0" dirty="0">
              <a:solidFill>
                <a:srgbClr val="000000"/>
              </a:solidFill>
              <a:latin typeface="Roboto"/>
              <a:ea typeface="Roboto"/>
              <a:cs typeface="Roboto"/>
              <a:sym typeface="Roboto"/>
            </a:endParaRPr>
          </a:p>
          <a:p>
            <a:pPr defTabSz="1219170">
              <a:buClr>
                <a:srgbClr val="000000"/>
              </a:buClr>
            </a:pPr>
            <a:endParaRPr sz="2000" kern="0" dirty="0">
              <a:solidFill>
                <a:srgbClr val="000000"/>
              </a:solidFill>
              <a:latin typeface="Roboto"/>
              <a:ea typeface="Roboto"/>
              <a:cs typeface="Roboto"/>
              <a:sym typeface="Roboto"/>
            </a:endParaRPr>
          </a:p>
          <a:p>
            <a:pPr marL="609585" indent="-423323" defTabSz="1219170">
              <a:buClr>
                <a:srgbClr val="000000"/>
              </a:buClr>
              <a:buSzPts val="1400"/>
              <a:buFont typeface="Roboto"/>
              <a:buChar char="●"/>
            </a:pPr>
            <a:r>
              <a:rPr lang="en" sz="2000" kern="0" dirty="0">
                <a:solidFill>
                  <a:srgbClr val="000000"/>
                </a:solidFill>
                <a:latin typeface="Roboto"/>
                <a:ea typeface="Roboto"/>
                <a:cs typeface="Roboto"/>
                <a:sym typeface="Roboto"/>
              </a:rPr>
              <a:t>We retrieved TDOT imagery from years 2010 to 2018 with a spatial resolution of 1ft. x 1ft for the 2010 image and 0.8ft x 0.8ft for the 2018 image.</a:t>
            </a:r>
            <a:endParaRPr sz="2000" kern="0" dirty="0">
              <a:solidFill>
                <a:srgbClr val="000000"/>
              </a:solidFill>
              <a:latin typeface="Roboto"/>
              <a:ea typeface="Roboto"/>
              <a:cs typeface="Roboto"/>
              <a:sym typeface="Roboto"/>
            </a:endParaRPr>
          </a:p>
          <a:p>
            <a:pPr defTabSz="1219170">
              <a:buClr>
                <a:srgbClr val="000000"/>
              </a:buClr>
            </a:pPr>
            <a:endParaRPr sz="2000" kern="0" dirty="0">
              <a:solidFill>
                <a:srgbClr val="000000"/>
              </a:solidFill>
              <a:latin typeface="Roboto"/>
              <a:ea typeface="Roboto"/>
              <a:cs typeface="Roboto"/>
              <a:sym typeface="Roboto"/>
            </a:endParaRPr>
          </a:p>
          <a:p>
            <a:pPr marL="609585" indent="-423323" defTabSz="1219170">
              <a:buClr>
                <a:srgbClr val="000000"/>
              </a:buClr>
              <a:buSzPts val="1400"/>
              <a:buFont typeface="Roboto"/>
              <a:buChar char="●"/>
            </a:pPr>
            <a:r>
              <a:rPr lang="en" sz="2000" kern="0" dirty="0">
                <a:solidFill>
                  <a:srgbClr val="000000"/>
                </a:solidFill>
                <a:latin typeface="Roboto"/>
                <a:ea typeface="Roboto"/>
                <a:cs typeface="Roboto"/>
                <a:sym typeface="Roboto"/>
              </a:rPr>
              <a:t>We retrieved NAIP imagery from years 2010 to 2021 with a spatial resolution of 1m. x 1m for the 2010 image and 0.6m x 0.6m for the 2021 image.</a:t>
            </a:r>
            <a:endParaRPr sz="2000" kern="0" dirty="0">
              <a:solidFill>
                <a:srgbClr val="000000"/>
              </a:solidFill>
              <a:latin typeface="Roboto"/>
              <a:ea typeface="Roboto"/>
              <a:cs typeface="Roboto"/>
              <a:sym typeface="Roboto"/>
            </a:endParaRPr>
          </a:p>
          <a:p>
            <a:pPr defTabSz="1219170">
              <a:buClr>
                <a:srgbClr val="000000"/>
              </a:buClr>
            </a:pPr>
            <a:endParaRPr sz="2000" kern="0" dirty="0">
              <a:solidFill>
                <a:srgbClr val="000000"/>
              </a:solidFill>
              <a:latin typeface="Roboto"/>
              <a:ea typeface="Roboto"/>
              <a:cs typeface="Roboto"/>
              <a:sym typeface="Roboto"/>
            </a:endParaRPr>
          </a:p>
          <a:p>
            <a:pPr defTabSz="1219170">
              <a:buClr>
                <a:srgbClr val="000000"/>
              </a:buClr>
            </a:pPr>
            <a:endParaRPr sz="2000" kern="0" dirty="0">
              <a:solidFill>
                <a:srgbClr val="000000"/>
              </a:solidFill>
              <a:latin typeface="Roboto"/>
              <a:ea typeface="Roboto"/>
              <a:cs typeface="Roboto"/>
              <a:sym typeface="Roboto"/>
            </a:endParaRPr>
          </a:p>
          <a:p>
            <a:pPr defTabSz="1219170">
              <a:buClr>
                <a:srgbClr val="000000"/>
              </a:buClr>
            </a:pPr>
            <a:endParaRPr sz="2000" kern="0" dirty="0">
              <a:solidFill>
                <a:srgbClr val="000000"/>
              </a:solidFill>
              <a:latin typeface="Roboto"/>
              <a:ea typeface="Roboto"/>
              <a:cs typeface="Roboto"/>
              <a:sym typeface="Roboto"/>
            </a:endParaRPr>
          </a:p>
          <a:p>
            <a:pPr defTabSz="1219170">
              <a:buClr>
                <a:srgbClr val="000000"/>
              </a:buClr>
            </a:pPr>
            <a:endParaRPr sz="2000" kern="0" dirty="0">
              <a:solidFill>
                <a:srgbClr val="000000"/>
              </a:solidFill>
              <a:latin typeface="Roboto"/>
              <a:ea typeface="Roboto"/>
              <a:cs typeface="Roboto"/>
              <a:sym typeface="Roboto"/>
            </a:endParaRPr>
          </a:p>
        </p:txBody>
      </p:sp>
      <p:pic>
        <p:nvPicPr>
          <p:cNvPr id="91" name="Google Shape;91;p17"/>
          <p:cNvPicPr preferRelativeResize="0"/>
          <p:nvPr/>
        </p:nvPicPr>
        <p:blipFill>
          <a:blip r:embed="rId3">
            <a:alphaModFix/>
          </a:blip>
          <a:stretch>
            <a:fillRect/>
          </a:stretch>
        </p:blipFill>
        <p:spPr>
          <a:xfrm>
            <a:off x="8620881" y="5529943"/>
            <a:ext cx="1219819" cy="825429"/>
          </a:xfrm>
          <a:prstGeom prst="rect">
            <a:avLst/>
          </a:prstGeom>
          <a:noFill/>
          <a:ln>
            <a:noFill/>
          </a:ln>
        </p:spPr>
      </p:pic>
      <p:pic>
        <p:nvPicPr>
          <p:cNvPr id="92" name="Google Shape;92;p17"/>
          <p:cNvPicPr preferRelativeResize="0"/>
          <p:nvPr/>
        </p:nvPicPr>
        <p:blipFill>
          <a:blip r:embed="rId4">
            <a:alphaModFix/>
          </a:blip>
          <a:stretch>
            <a:fillRect/>
          </a:stretch>
        </p:blipFill>
        <p:spPr>
          <a:xfrm>
            <a:off x="2351300" y="5285333"/>
            <a:ext cx="2096899" cy="15726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15600" y="360986"/>
            <a:ext cx="11360800" cy="831600"/>
          </a:xfrm>
          <a:prstGeom prst="rect">
            <a:avLst/>
          </a:prstGeom>
        </p:spPr>
        <p:txBody>
          <a:bodyPr spcFirstLastPara="1" wrap="square" lIns="121900" tIns="121900" rIns="121900" bIns="121900" anchor="t" anchorCtr="0">
            <a:noAutofit/>
          </a:bodyPr>
          <a:lstStyle/>
          <a:p>
            <a:r>
              <a:rPr lang="en" sz="4000" dirty="0"/>
              <a:t>Methodology</a:t>
            </a:r>
            <a:endParaRPr sz="4000" dirty="0"/>
          </a:p>
        </p:txBody>
      </p:sp>
      <p:sp>
        <p:nvSpPr>
          <p:cNvPr id="98" name="Google Shape;98;p18"/>
          <p:cNvSpPr txBox="1"/>
          <p:nvPr/>
        </p:nvSpPr>
        <p:spPr>
          <a:xfrm>
            <a:off x="241400" y="1870871"/>
            <a:ext cx="11709200" cy="4210343"/>
          </a:xfrm>
          <a:prstGeom prst="rect">
            <a:avLst/>
          </a:prstGeom>
          <a:noFill/>
          <a:ln>
            <a:noFill/>
          </a:ln>
        </p:spPr>
        <p:txBody>
          <a:bodyPr spcFirstLastPara="1" wrap="square" lIns="121900" tIns="121900" rIns="121900" bIns="121900" anchor="t" anchorCtr="0">
            <a:spAutoFit/>
          </a:bodyPr>
          <a:lstStyle/>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In our project we used </a:t>
            </a:r>
            <a:r>
              <a:rPr lang="en" sz="1600" b="1" kern="0" dirty="0">
                <a:solidFill>
                  <a:srgbClr val="000000"/>
                </a:solidFill>
                <a:latin typeface="Roboto"/>
                <a:ea typeface="Roboto"/>
                <a:cs typeface="Roboto"/>
                <a:sym typeface="Roboto"/>
              </a:rPr>
              <a:t>three</a:t>
            </a:r>
            <a:r>
              <a:rPr lang="en" sz="1600" kern="0" dirty="0">
                <a:solidFill>
                  <a:srgbClr val="000000"/>
                </a:solidFill>
                <a:latin typeface="Roboto"/>
                <a:ea typeface="Roboto"/>
                <a:cs typeface="Roboto"/>
                <a:sym typeface="Roboto"/>
              </a:rPr>
              <a:t> methods of analyses, a dot-grid analysis, unsupervised classification, and NDVI. </a:t>
            </a:r>
            <a:endParaRPr sz="1600" kern="0" dirty="0">
              <a:solidFill>
                <a:srgbClr val="000000"/>
              </a:solidFill>
              <a:latin typeface="Roboto"/>
              <a:ea typeface="Roboto"/>
              <a:cs typeface="Roboto"/>
              <a:sym typeface="Roboto"/>
            </a:endParaRPr>
          </a:p>
          <a:p>
            <a:pPr marL="1219170" lvl="1" indent="-406390" defTabSz="1219170">
              <a:lnSpc>
                <a:spcPct val="115000"/>
              </a:lnSpc>
              <a:buClr>
                <a:srgbClr val="000000"/>
              </a:buClr>
              <a:buSzPts val="1200"/>
              <a:buFont typeface="Roboto"/>
              <a:buAutoNum type="arabicPeriod"/>
            </a:pPr>
            <a:r>
              <a:rPr lang="en" sz="1600" kern="0" dirty="0">
                <a:solidFill>
                  <a:srgbClr val="000000"/>
                </a:solidFill>
                <a:latin typeface="Roboto"/>
                <a:ea typeface="Roboto"/>
                <a:cs typeface="Roboto"/>
                <a:sym typeface="Roboto"/>
              </a:rPr>
              <a:t>Unsupervised classification was performed on the 2010 - 2021 NAIP data and the 2010 - 2018 TDOT data.</a:t>
            </a:r>
            <a:endParaRPr sz="1600" kern="0" dirty="0">
              <a:solidFill>
                <a:srgbClr val="000000"/>
              </a:solidFill>
              <a:latin typeface="Roboto"/>
              <a:ea typeface="Roboto"/>
              <a:cs typeface="Roboto"/>
              <a:sym typeface="Roboto"/>
            </a:endParaRPr>
          </a:p>
          <a:p>
            <a:pPr marL="1219170" lvl="1" indent="-406390" defTabSz="1219170">
              <a:lnSpc>
                <a:spcPct val="115000"/>
              </a:lnSpc>
              <a:buClr>
                <a:srgbClr val="000000"/>
              </a:buClr>
              <a:buSzPts val="1200"/>
              <a:buFont typeface="Roboto"/>
              <a:buAutoNum type="arabicPeriod"/>
            </a:pPr>
            <a:r>
              <a:rPr lang="en" sz="1600" kern="0" dirty="0">
                <a:solidFill>
                  <a:srgbClr val="000000"/>
                </a:solidFill>
                <a:latin typeface="Roboto"/>
                <a:ea typeface="Roboto"/>
                <a:cs typeface="Roboto"/>
                <a:sym typeface="Roboto"/>
              </a:rPr>
              <a:t>We calculated the NDVI for the 2018 TDOT image and the 2021 NAIP image. The 2010 NAIP and TDOT images did not have a NIR band to measure NDVI. </a:t>
            </a:r>
            <a:endParaRPr sz="1600" kern="0" dirty="0">
              <a:solidFill>
                <a:srgbClr val="000000"/>
              </a:solidFill>
              <a:latin typeface="Roboto"/>
              <a:ea typeface="Roboto"/>
              <a:cs typeface="Roboto"/>
              <a:sym typeface="Roboto"/>
            </a:endParaRPr>
          </a:p>
          <a:p>
            <a:pPr marL="1219170" lvl="1" indent="-406390" defTabSz="1219170">
              <a:lnSpc>
                <a:spcPct val="115000"/>
              </a:lnSpc>
              <a:buClr>
                <a:srgbClr val="000000"/>
              </a:buClr>
              <a:buSzPts val="1200"/>
              <a:buFont typeface="Roboto"/>
              <a:buAutoNum type="arabicPeriod"/>
            </a:pPr>
            <a:r>
              <a:rPr lang="en" sz="1600" kern="0" dirty="0">
                <a:solidFill>
                  <a:srgbClr val="000000"/>
                </a:solidFill>
                <a:latin typeface="Roboto"/>
                <a:ea typeface="Roboto"/>
                <a:cs typeface="Roboto"/>
                <a:sym typeface="Roboto"/>
              </a:rPr>
              <a:t>The dot-grid analysis method was performed on the 2021 NAIP data and the 2010 - 2018 TDOT data.</a:t>
            </a:r>
            <a:endParaRPr sz="1600" kern="0" dirty="0">
              <a:solidFill>
                <a:srgbClr val="000000"/>
              </a:solidFill>
              <a:latin typeface="Roboto"/>
              <a:ea typeface="Roboto"/>
              <a:cs typeface="Roboto"/>
              <a:sym typeface="Roboto"/>
            </a:endParaRPr>
          </a:p>
          <a:p>
            <a:pPr marL="1828754" lvl="2"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Dot-grid analysis only needed to be performed on one 2010 image. </a:t>
            </a:r>
            <a:endParaRPr sz="1600" kern="0" dirty="0">
              <a:solidFill>
                <a:srgbClr val="000000"/>
              </a:solidFill>
              <a:latin typeface="Roboto"/>
              <a:ea typeface="Roboto"/>
              <a:cs typeface="Roboto"/>
              <a:sym typeface="Roboto"/>
            </a:endParaRPr>
          </a:p>
          <a:p>
            <a:pPr marL="1828754" defTabSz="1219170">
              <a:lnSpc>
                <a:spcPct val="115000"/>
              </a:lnSpc>
              <a:buClr>
                <a:srgbClr val="000000"/>
              </a:buClr>
            </a:pPr>
            <a:endParaRPr sz="1600" kern="0" dirty="0">
              <a:solidFill>
                <a:srgbClr val="000000"/>
              </a:solidFill>
              <a:latin typeface="Roboto"/>
              <a:ea typeface="Roboto"/>
              <a:cs typeface="Roboto"/>
              <a:sym typeface="Roboto"/>
            </a:endParaRPr>
          </a:p>
          <a:p>
            <a:pPr marL="609585" indent="-406390" defTabSz="1219170">
              <a:lnSpc>
                <a:spcPct val="115000"/>
              </a:lnSpc>
              <a:buClr>
                <a:srgbClr val="000000"/>
              </a:buClr>
              <a:buSzPts val="1200"/>
              <a:buFont typeface="Roboto"/>
              <a:buChar char="●"/>
            </a:pPr>
            <a:r>
              <a:rPr lang="en" sz="1600" b="1" kern="0" dirty="0">
                <a:solidFill>
                  <a:srgbClr val="000000"/>
                </a:solidFill>
                <a:latin typeface="Roboto"/>
                <a:ea typeface="Roboto"/>
                <a:cs typeface="Roboto"/>
                <a:sym typeface="Roboto"/>
              </a:rPr>
              <a:t>Data Preparation: </a:t>
            </a:r>
            <a:r>
              <a:rPr lang="en" sz="1600" kern="0" dirty="0">
                <a:solidFill>
                  <a:srgbClr val="000000"/>
                </a:solidFill>
                <a:latin typeface="Roboto"/>
                <a:ea typeface="Roboto"/>
                <a:cs typeface="Roboto"/>
                <a:sym typeface="Roboto"/>
              </a:rPr>
              <a:t>Both 2010 images contained only the blue, green, and red bands. The clipped 2010 images were created using the “Extract By Mask” tool in ArcMap with the Signal Mountain boundary used as the mask. The 2021 NAIP image originally came as two separate images each with three bands: one true color (blue, green, red) and one false color (NIR, green, red). To create the 2021 NAIP image with 4 bands, the NIR band was isolated from the false color image using a spectral subset tool and subsequently added to the true color image using the “Layer Stack” tool in ERDAS Imagine. The 2018 TDOT image came with 4 bands (BGR &amp; NIR). Then, the clipped 2018 TDOT and 2021 NAIP images were created using the “Extract By Mask” tool in ArcMap with the Signal Mountain boundary used as the mask.</a:t>
            </a:r>
            <a:endParaRPr sz="1600" kern="0" dirty="0">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9"/>
          <p:cNvPicPr preferRelativeResize="0">
            <a:picLocks noChangeAspect="1"/>
          </p:cNvPicPr>
          <p:nvPr/>
        </p:nvPicPr>
        <p:blipFill rotWithShape="1">
          <a:blip r:embed="rId3">
            <a:alphaModFix/>
          </a:blip>
          <a:srcRect r="4459"/>
          <a:stretch/>
        </p:blipFill>
        <p:spPr>
          <a:xfrm>
            <a:off x="0" y="540220"/>
            <a:ext cx="6359497" cy="5143500"/>
          </a:xfrm>
          <a:prstGeom prst="rect">
            <a:avLst/>
          </a:prstGeom>
          <a:noFill/>
          <a:ln>
            <a:noFill/>
          </a:ln>
        </p:spPr>
      </p:pic>
      <p:pic>
        <p:nvPicPr>
          <p:cNvPr id="104" name="Google Shape;104;p19"/>
          <p:cNvPicPr preferRelativeResize="0">
            <a:picLocks noChangeAspect="1"/>
          </p:cNvPicPr>
          <p:nvPr/>
        </p:nvPicPr>
        <p:blipFill rotWithShape="1">
          <a:blip r:embed="rId4">
            <a:alphaModFix/>
          </a:blip>
          <a:srcRect l="2614" r="4534"/>
          <a:stretch/>
        </p:blipFill>
        <p:spPr>
          <a:xfrm>
            <a:off x="6085115" y="540220"/>
            <a:ext cx="6106885" cy="50822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6" name="Google Shape;106;p19"/>
          <p:cNvPicPr preferRelativeResize="0">
            <a:picLocks noChangeAspect="1"/>
          </p:cNvPicPr>
          <p:nvPr/>
        </p:nvPicPr>
        <p:blipFill rotWithShape="1">
          <a:blip r:embed="rId3">
            <a:alphaModFix/>
          </a:blip>
          <a:srcRect r="5031"/>
          <a:stretch/>
        </p:blipFill>
        <p:spPr>
          <a:xfrm>
            <a:off x="6499862" y="742957"/>
            <a:ext cx="5621540" cy="4574027"/>
          </a:xfrm>
          <a:prstGeom prst="rect">
            <a:avLst/>
          </a:prstGeom>
          <a:noFill/>
          <a:ln>
            <a:noFill/>
          </a:ln>
        </p:spPr>
      </p:pic>
      <p:pic>
        <p:nvPicPr>
          <p:cNvPr id="105" name="Google Shape;105;p19"/>
          <p:cNvPicPr preferRelativeResize="0">
            <a:picLocks noChangeAspect="1"/>
          </p:cNvPicPr>
          <p:nvPr/>
        </p:nvPicPr>
        <p:blipFill rotWithShape="1">
          <a:blip r:embed="rId4">
            <a:alphaModFix/>
          </a:blip>
          <a:srcRect r="4983"/>
          <a:stretch/>
        </p:blipFill>
        <p:spPr>
          <a:xfrm>
            <a:off x="304800" y="862005"/>
            <a:ext cx="5692140" cy="4629150"/>
          </a:xfrm>
          <a:prstGeom prst="rect">
            <a:avLst/>
          </a:prstGeom>
          <a:noFill/>
          <a:ln>
            <a:noFill/>
          </a:ln>
        </p:spPr>
      </p:pic>
    </p:spTree>
    <p:extLst>
      <p:ext uri="{BB962C8B-B14F-4D97-AF65-F5344CB8AC3E}">
        <p14:creationId xmlns:p14="http://schemas.microsoft.com/office/powerpoint/2010/main" val="129900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415600" y="450186"/>
            <a:ext cx="11360800" cy="831600"/>
          </a:xfrm>
          <a:prstGeom prst="rect">
            <a:avLst/>
          </a:prstGeom>
        </p:spPr>
        <p:txBody>
          <a:bodyPr spcFirstLastPara="1" wrap="square" lIns="121900" tIns="121900" rIns="121900" bIns="121900" anchor="t" anchorCtr="0">
            <a:noAutofit/>
          </a:bodyPr>
          <a:lstStyle/>
          <a:p>
            <a:r>
              <a:rPr lang="en" sz="4000" dirty="0"/>
              <a:t>Methodology (cont.)</a:t>
            </a:r>
            <a:endParaRPr sz="4000" dirty="0"/>
          </a:p>
        </p:txBody>
      </p:sp>
      <p:sp>
        <p:nvSpPr>
          <p:cNvPr id="112" name="Google Shape;112;p20"/>
          <p:cNvSpPr txBox="1"/>
          <p:nvPr/>
        </p:nvSpPr>
        <p:spPr>
          <a:xfrm>
            <a:off x="241400" y="1830034"/>
            <a:ext cx="11709200" cy="4858149"/>
          </a:xfrm>
          <a:prstGeom prst="rect">
            <a:avLst/>
          </a:prstGeom>
          <a:noFill/>
          <a:ln>
            <a:noFill/>
          </a:ln>
        </p:spPr>
        <p:txBody>
          <a:bodyPr spcFirstLastPara="1" wrap="square" lIns="121900" tIns="121900" rIns="121900" bIns="121900" anchor="t" anchorCtr="0">
            <a:spAutoFit/>
          </a:bodyPr>
          <a:lstStyle/>
          <a:p>
            <a:pPr marL="609585" indent="-402157" defTabSz="1219170">
              <a:lnSpc>
                <a:spcPct val="115000"/>
              </a:lnSpc>
              <a:buClr>
                <a:srgbClr val="000000"/>
              </a:buClr>
              <a:buSzPts val="1150"/>
              <a:buFont typeface="Roboto"/>
              <a:buChar char="●"/>
            </a:pPr>
            <a:r>
              <a:rPr lang="en" sz="1533" b="1" kern="0">
                <a:solidFill>
                  <a:srgbClr val="000000"/>
                </a:solidFill>
                <a:latin typeface="Roboto"/>
                <a:ea typeface="Roboto"/>
                <a:cs typeface="Roboto"/>
                <a:sym typeface="Roboto"/>
              </a:rPr>
              <a:t>Unsupervised Classification:</a:t>
            </a:r>
            <a:r>
              <a:rPr lang="en" sz="1533" kern="0">
                <a:solidFill>
                  <a:srgbClr val="000000"/>
                </a:solidFill>
                <a:latin typeface="Roboto"/>
                <a:ea typeface="Roboto"/>
                <a:cs typeface="Roboto"/>
                <a:sym typeface="Roboto"/>
              </a:rPr>
              <a:t> The “Unsupervised Classification” tool in ERDAS Imagine was used on all 4 images. We used the “K-means” classification method and kept the default parameter of 36 classes. Then, each class was assigned a 1 if it predominantly represented canopy cover and a 2 if it predominantly represented impervious surfaces. The “Reclassify” tool in ArcMap was used to produce a new, 2-class thematic image. </a:t>
            </a:r>
            <a:endParaRPr sz="1533" kern="0">
              <a:solidFill>
                <a:srgbClr val="000000"/>
              </a:solidFill>
              <a:latin typeface="Roboto"/>
              <a:ea typeface="Roboto"/>
              <a:cs typeface="Roboto"/>
              <a:sym typeface="Roboto"/>
            </a:endParaRPr>
          </a:p>
          <a:p>
            <a:pPr marL="609585" defTabSz="1219170">
              <a:lnSpc>
                <a:spcPct val="115000"/>
              </a:lnSpc>
              <a:buClr>
                <a:srgbClr val="000000"/>
              </a:buClr>
            </a:pPr>
            <a:endParaRPr sz="1533" kern="0">
              <a:solidFill>
                <a:srgbClr val="000000"/>
              </a:solidFill>
              <a:latin typeface="Roboto"/>
              <a:ea typeface="Roboto"/>
              <a:cs typeface="Roboto"/>
              <a:sym typeface="Roboto"/>
            </a:endParaRPr>
          </a:p>
          <a:p>
            <a:pPr marL="609585" indent="-402157" defTabSz="1219170">
              <a:lnSpc>
                <a:spcPct val="115000"/>
              </a:lnSpc>
              <a:buClr>
                <a:srgbClr val="000000"/>
              </a:buClr>
              <a:buSzPts val="1150"/>
              <a:buFont typeface="Roboto"/>
              <a:buChar char="●"/>
            </a:pPr>
            <a:r>
              <a:rPr lang="en" sz="1533" b="1" kern="0">
                <a:solidFill>
                  <a:srgbClr val="000000"/>
                </a:solidFill>
                <a:latin typeface="Roboto"/>
                <a:ea typeface="Roboto"/>
                <a:cs typeface="Roboto"/>
                <a:sym typeface="Roboto"/>
              </a:rPr>
              <a:t>NDVI:</a:t>
            </a:r>
            <a:r>
              <a:rPr lang="en" sz="1533" kern="0">
                <a:solidFill>
                  <a:srgbClr val="000000"/>
                </a:solidFill>
                <a:latin typeface="Roboto"/>
                <a:ea typeface="Roboto"/>
                <a:cs typeface="Roboto"/>
                <a:sym typeface="Roboto"/>
              </a:rPr>
              <a:t> The 4-band 2018 and 2021 images were ran through the “Indices” tool in ERDAS Imagine which produced a panchromatic image. The panchromatic NDVI images were brought into ArcGIS Pro and the histogram associated with each image along with the original 2018 and 2021 images were used as references to find the threshold value that separated canopy cover from impervious surfaces. Once that value was identified, the “Reclassify” tool in ArcMap was used to produce a new, 2-class thematic image.</a:t>
            </a:r>
            <a:endParaRPr sz="1533" kern="0">
              <a:solidFill>
                <a:srgbClr val="000000"/>
              </a:solidFill>
              <a:latin typeface="Roboto"/>
              <a:ea typeface="Roboto"/>
              <a:cs typeface="Roboto"/>
              <a:sym typeface="Roboto"/>
            </a:endParaRPr>
          </a:p>
          <a:p>
            <a:pPr marL="609585" defTabSz="1219170">
              <a:lnSpc>
                <a:spcPct val="115000"/>
              </a:lnSpc>
              <a:buClr>
                <a:srgbClr val="000000"/>
              </a:buClr>
            </a:pPr>
            <a:endParaRPr sz="1533" kern="0">
              <a:solidFill>
                <a:srgbClr val="000000"/>
              </a:solidFill>
              <a:latin typeface="Roboto"/>
              <a:ea typeface="Roboto"/>
              <a:cs typeface="Roboto"/>
              <a:sym typeface="Roboto"/>
            </a:endParaRPr>
          </a:p>
          <a:p>
            <a:pPr marL="609585" indent="-402157" defTabSz="1219170">
              <a:lnSpc>
                <a:spcPct val="115000"/>
              </a:lnSpc>
              <a:buClr>
                <a:srgbClr val="000000"/>
              </a:buClr>
              <a:buSzPts val="1150"/>
              <a:buFont typeface="Roboto"/>
              <a:buChar char="●"/>
            </a:pPr>
            <a:r>
              <a:rPr lang="en" sz="1533" b="1" kern="0">
                <a:solidFill>
                  <a:srgbClr val="000000"/>
                </a:solidFill>
                <a:latin typeface="Roboto"/>
                <a:ea typeface="Roboto"/>
                <a:cs typeface="Roboto"/>
                <a:sym typeface="Roboto"/>
              </a:rPr>
              <a:t>Dot Grid Analysis:</a:t>
            </a:r>
            <a:r>
              <a:rPr lang="en" sz="1533" kern="0">
                <a:solidFill>
                  <a:srgbClr val="000000"/>
                </a:solidFill>
                <a:latin typeface="Roboto"/>
                <a:ea typeface="Roboto"/>
                <a:cs typeface="Roboto"/>
                <a:sym typeface="Roboto"/>
              </a:rPr>
              <a:t> The “Create Fishnet” tool in ArcGIS Pro was used to create a grid with dots inside each cell. The “Buffer” tool was used to create a feature class with circular polygons around each dot. Then, the “Select by Location” tool was used to select all circular polygons inside the Signal Mountain boundary. The rest of the circular polygons were deleted from the attribute table by inverting the aforementioned selection and pressing “Delete Rows”. A new field was created inside the attribute table of this feature class called “Canopy” so that each dot could be classified as canopy or impervious surface coverage. This feature class was overlaid on the three images and each dot was zoomed in on to determine its coverage type. </a:t>
            </a:r>
            <a:endParaRPr sz="1533" kern="0">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1856</Words>
  <Application>Microsoft Office PowerPoint</Application>
  <PresentationFormat>Widescreen</PresentationFormat>
  <Paragraphs>142</Paragraphs>
  <Slides>17</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Book Antiqua</vt:lpstr>
      <vt:lpstr>Calibri</vt:lpstr>
      <vt:lpstr>Calibri Light</vt:lpstr>
      <vt:lpstr>Comfortaa</vt:lpstr>
      <vt:lpstr>Merriweather</vt:lpstr>
      <vt:lpstr>Roboto</vt:lpstr>
      <vt:lpstr>Office Theme</vt:lpstr>
      <vt:lpstr>Paradigm</vt:lpstr>
      <vt:lpstr>PowerPoint Presentation</vt:lpstr>
      <vt:lpstr>Problem Statement </vt:lpstr>
      <vt:lpstr>Goals and Objectives</vt:lpstr>
      <vt:lpstr>PowerPoint Presentation</vt:lpstr>
      <vt:lpstr>Data Requirements and Availability</vt:lpstr>
      <vt:lpstr>Methodology</vt:lpstr>
      <vt:lpstr>PowerPoint Presentation</vt:lpstr>
      <vt:lpstr>PowerPoint Presentation</vt:lpstr>
      <vt:lpstr>Methodology (cont.)</vt:lpstr>
      <vt:lpstr>Dot Grid Analysis from 2012 report</vt:lpstr>
      <vt:lpstr>Our Dot Grid Analysis</vt:lpstr>
      <vt:lpstr>Unsupervised NAIP Data from 2010 to 2021</vt:lpstr>
      <vt:lpstr>Unsupervised TDOT Data from 2010 to 2018</vt:lpstr>
      <vt:lpstr>NDVI Analysis</vt:lpstr>
      <vt:lpstr>Numerical Analysis Results</vt:lpstr>
      <vt:lpstr>Conclusions </vt:lpstr>
      <vt:lpstr>Shortcomings &amp; Suggestions for Improvement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AKM HOSSAIN</dc:creator>
  <cp:lastModifiedBy>Johnathan Smith</cp:lastModifiedBy>
  <cp:revision>10</cp:revision>
  <dcterms:created xsi:type="dcterms:W3CDTF">2023-09-28T04:22:45Z</dcterms:created>
  <dcterms:modified xsi:type="dcterms:W3CDTF">2025-04-20T00:24:11Z</dcterms:modified>
</cp:coreProperties>
</file>